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2"/>
  </p:notesMasterIdLst>
  <p:sldIdLst>
    <p:sldId id="256" r:id="rId2"/>
    <p:sldId id="257" r:id="rId3"/>
    <p:sldId id="261" r:id="rId4"/>
    <p:sldId id="265" r:id="rId5"/>
    <p:sldId id="274" r:id="rId6"/>
    <p:sldId id="269" r:id="rId7"/>
    <p:sldId id="268" r:id="rId8"/>
    <p:sldId id="267" r:id="rId9"/>
    <p:sldId id="270" r:id="rId10"/>
    <p:sldId id="271" r:id="rId11"/>
    <p:sldId id="293" r:id="rId12"/>
    <p:sldId id="272" r:id="rId13"/>
    <p:sldId id="284" r:id="rId14"/>
    <p:sldId id="273" r:id="rId15"/>
    <p:sldId id="280" r:id="rId16"/>
    <p:sldId id="279" r:id="rId17"/>
    <p:sldId id="281" r:id="rId18"/>
    <p:sldId id="282" r:id="rId19"/>
    <p:sldId id="283" r:id="rId20"/>
    <p:sldId id="277" r:id="rId21"/>
    <p:sldId id="285" r:id="rId22"/>
    <p:sldId id="286" r:id="rId23"/>
    <p:sldId id="292" r:id="rId24"/>
    <p:sldId id="334" r:id="rId25"/>
    <p:sldId id="335" r:id="rId26"/>
    <p:sldId id="336" r:id="rId27"/>
    <p:sldId id="287" r:id="rId28"/>
    <p:sldId id="288" r:id="rId29"/>
    <p:sldId id="289" r:id="rId30"/>
    <p:sldId id="290" r:id="rId31"/>
    <p:sldId id="338" r:id="rId32"/>
    <p:sldId id="337" r:id="rId33"/>
    <p:sldId id="294" r:id="rId34"/>
    <p:sldId id="291" r:id="rId35"/>
    <p:sldId id="295" r:id="rId36"/>
    <p:sldId id="296" r:id="rId37"/>
    <p:sldId id="297" r:id="rId38"/>
    <p:sldId id="298" r:id="rId39"/>
    <p:sldId id="340" r:id="rId40"/>
    <p:sldId id="341" r:id="rId41"/>
    <p:sldId id="342" r:id="rId42"/>
    <p:sldId id="343" r:id="rId43"/>
    <p:sldId id="344" r:id="rId44"/>
    <p:sldId id="299" r:id="rId45"/>
    <p:sldId id="345" r:id="rId46"/>
    <p:sldId id="346" r:id="rId47"/>
    <p:sldId id="347" r:id="rId48"/>
    <p:sldId id="348" r:id="rId49"/>
    <p:sldId id="349" r:id="rId50"/>
    <p:sldId id="351" r:id="rId51"/>
    <p:sldId id="352" r:id="rId52"/>
    <p:sldId id="301" r:id="rId53"/>
    <p:sldId id="302" r:id="rId54"/>
    <p:sldId id="303" r:id="rId55"/>
    <p:sldId id="339" r:id="rId56"/>
    <p:sldId id="350" r:id="rId57"/>
    <p:sldId id="353" r:id="rId58"/>
    <p:sldId id="304" r:id="rId59"/>
    <p:sldId id="305" r:id="rId60"/>
    <p:sldId id="306" r:id="rId61"/>
    <p:sldId id="307" r:id="rId62"/>
    <p:sldId id="308" r:id="rId63"/>
    <p:sldId id="309" r:id="rId64"/>
    <p:sldId id="310" r:id="rId65"/>
    <p:sldId id="311" r:id="rId66"/>
    <p:sldId id="355" r:id="rId67"/>
    <p:sldId id="356" r:id="rId68"/>
    <p:sldId id="357" r:id="rId69"/>
    <p:sldId id="358" r:id="rId70"/>
    <p:sldId id="359" r:id="rId71"/>
    <p:sldId id="354" r:id="rId72"/>
    <p:sldId id="263" r:id="rId73"/>
    <p:sldId id="312" r:id="rId74"/>
    <p:sldId id="258" r:id="rId75"/>
    <p:sldId id="313" r:id="rId76"/>
    <p:sldId id="314" r:id="rId77"/>
    <p:sldId id="315" r:id="rId78"/>
    <p:sldId id="317" r:id="rId79"/>
    <p:sldId id="316" r:id="rId80"/>
    <p:sldId id="264" r:id="rId81"/>
    <p:sldId id="319" r:id="rId82"/>
    <p:sldId id="320" r:id="rId83"/>
    <p:sldId id="321" r:id="rId84"/>
    <p:sldId id="322" r:id="rId85"/>
    <p:sldId id="323" r:id="rId86"/>
    <p:sldId id="324" r:id="rId87"/>
    <p:sldId id="325" r:id="rId88"/>
    <p:sldId id="326" r:id="rId89"/>
    <p:sldId id="327" r:id="rId90"/>
    <p:sldId id="328" r:id="rId91"/>
    <p:sldId id="329" r:id="rId92"/>
    <p:sldId id="331" r:id="rId93"/>
    <p:sldId id="362" r:id="rId94"/>
    <p:sldId id="361" r:id="rId95"/>
    <p:sldId id="365" r:id="rId96"/>
    <p:sldId id="363" r:id="rId97"/>
    <p:sldId id="364" r:id="rId98"/>
    <p:sldId id="360" r:id="rId99"/>
    <p:sldId id="333" r:id="rId100"/>
    <p:sldId id="330" r:id="rId10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D73"/>
    <a:srgbClr val="8BD0D9"/>
    <a:srgbClr val="000000"/>
    <a:srgbClr val="51748A"/>
    <a:srgbClr val="A61401"/>
    <a:srgbClr val="6284A2"/>
    <a:srgbClr val="52B8C7"/>
    <a:srgbClr val="FFFF00"/>
    <a:srgbClr val="FFFFFF"/>
    <a:srgbClr val="FF6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3325" autoAdjust="0"/>
  </p:normalViewPr>
  <p:slideViewPr>
    <p:cSldViewPr snapToGrid="0">
      <p:cViewPr>
        <p:scale>
          <a:sx n="66" d="100"/>
          <a:sy n="66" d="100"/>
        </p:scale>
        <p:origin x="1253" y="-10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png>
</file>

<file path=ppt/media/image100.png>
</file>

<file path=ppt/media/image101.png>
</file>

<file path=ppt/media/image102.jpeg>
</file>

<file path=ppt/media/image103.jpe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jpeg>
</file>

<file path=ppt/media/image119.png>
</file>

<file path=ppt/media/image12.PNG>
</file>

<file path=ppt/media/image120.png>
</file>

<file path=ppt/media/image121.png>
</file>

<file path=ppt/media/image122.png>
</file>

<file path=ppt/media/image123.jpe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jpeg>
</file>

<file path=ppt/media/image131.png>
</file>

<file path=ppt/media/image132.png>
</file>

<file path=ppt/media/image133.png>
</file>

<file path=ppt/media/image134.png>
</file>

<file path=ppt/media/image135.jpeg>
</file>

<file path=ppt/media/image136.jpeg>
</file>

<file path=ppt/media/image137.jpeg>
</file>

<file path=ppt/media/image138.jpeg>
</file>

<file path=ppt/media/image139.jpeg>
</file>

<file path=ppt/media/image14.png>
</file>

<file path=ppt/media/image140.jpeg>
</file>

<file path=ppt/media/image141.jpeg>
</file>

<file path=ppt/media/image142.jpeg>
</file>

<file path=ppt/media/image143.jpeg>
</file>

<file path=ppt/media/image144.jpeg>
</file>

<file path=ppt/media/image145.png>
</file>

<file path=ppt/media/image146.png>
</file>

<file path=ppt/media/image147.jpeg>
</file>

<file path=ppt/media/image148.jpeg>
</file>

<file path=ppt/media/image149.jpeg>
</file>

<file path=ppt/media/image15.jpeg>
</file>

<file path=ppt/media/image150.png>
</file>

<file path=ppt/media/image151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3.PNG>
</file>

<file path=ppt/media/image54.pn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jpe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jpe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jpeg>
</file>

<file path=ppt/media/image92.jpeg>
</file>

<file path=ppt/media/image93.jpe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FC9B6D-95B1-4E6D-BCF3-3C22E66D4040}" type="datetimeFigureOut">
              <a:rPr lang="es-MX" smtClean="0"/>
              <a:t>25/02/2023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9E5E04-EA49-439F-B9C6-31D091D358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7997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06220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77209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55592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751744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621653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1817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162416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19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503465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383556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296144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22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4636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3000"/>
              </a:spcBef>
              <a:spcAft>
                <a:spcPts val="3000"/>
              </a:spcAft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519436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23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02775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24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99855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25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62294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26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632126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27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54074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28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35960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29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632703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30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380818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31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873710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32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5730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793053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34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938439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35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839710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36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65327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37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868652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38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276155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39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712376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40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3026329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41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797923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42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8351155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43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89027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3000"/>
              </a:spcBef>
              <a:spcAft>
                <a:spcPts val="3000"/>
              </a:spcAft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3559562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44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0328772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45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3380981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46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551585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47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8945665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48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2419433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49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2521653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50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8566400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51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109051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52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772041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53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6027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991816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54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5904252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55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3127897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56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7839864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57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0115183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58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3001783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59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894461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60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02206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61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093171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62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8298783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63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47128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9997409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64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3065476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65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84176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66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2562856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67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727322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68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413417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69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057965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70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983612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71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574607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73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307966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74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836084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2928839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75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633608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76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70837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77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309773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78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9971140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79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7887184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80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16638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81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330191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82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6881197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83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445716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84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02315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0311988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85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811410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86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399805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87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49566897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88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5593145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89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17500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90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314376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91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010279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92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5898076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93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3543528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94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404047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72378070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95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225714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96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59886734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97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83745702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E5E04-EA49-439F-B9C6-31D091D358A0}" type="slidenum">
              <a:rPr lang="es-MX" smtClean="0"/>
              <a:t>99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2916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325254-979A-7486-45D0-31CF34925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2029013-E962-E45B-5567-1EDFE1E901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401930-D5A3-3FA8-FCF2-74253834C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801C0-578B-472C-BCDC-A8E8DAB07632}" type="datetime1">
              <a:rPr lang="es-MX" smtClean="0"/>
              <a:t>25/02/2023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C109C7-A2F2-7B9B-13FB-79B25ED58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64985AD-A236-9A5E-5F48-B79AF8C8B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5233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4FDBA4-719E-AEA2-7307-601F3C582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305F74B-CCF4-1D14-47F9-675FCA17A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47643A-CB96-6FEC-9431-A8BA5D0E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1187-FD29-4F06-85C0-D40CEBEFFF4D}" type="datetime1">
              <a:rPr lang="es-MX" smtClean="0"/>
              <a:t>25/02/2023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DFF9AE-9A6C-59D9-C1CC-FED658F70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F2858B-9F0C-7455-5206-8A9B2CA5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96578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58F9821-D812-B91F-F611-7AC5BFDC52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0F2FC68-1A72-3602-24BC-090C17A50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E922400-02F8-6049-A087-A7917E027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D39B0-7AAB-4C99-A028-85D749E5E8BF}" type="datetime1">
              <a:rPr lang="es-MX" smtClean="0"/>
              <a:t>25/02/2023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E33555-22F8-F093-E1E4-2E7949A3E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8B687B-DB43-EC24-C591-AB24001C0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87001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8A29F5-0068-2268-B3E8-A32D67BA3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6F5343-5399-169E-2E85-62F0C9B76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278797-9CAB-E634-E782-919E9D70E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FBFA0-71F5-4235-83E8-C56412539149}" type="datetime1">
              <a:rPr lang="es-MX" smtClean="0"/>
              <a:t>25/02/2023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608DC9D-83D6-4BCF-B7EF-C9B57B53D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8FCDCEA-FEC8-FD6B-A842-7B7A2D58A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9521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4B9963-81C0-ECFE-DBB7-A94E93E88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BF5E255-766C-9E79-C512-F66A5338D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8E5B6E-672D-3C5E-FB06-9FD3928AA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00D1-EDC6-4D42-928A-2109D67E40E4}" type="datetime1">
              <a:rPr lang="es-MX" smtClean="0"/>
              <a:t>25/02/2023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1C90F0-5424-33C9-4A0D-317B9027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1568E6-A8AC-5B97-9333-EE20D25D4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8451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325580-9776-1F65-A9AE-517A91305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505BB1-5099-45C3-1F4D-6E9AD8A918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8E643C7-3DB8-3CA6-F085-7A75C572AD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29F43E6-A86B-5014-5842-1F169B423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87925-D7A0-4711-B0D2-A88D7ADDD3E3}" type="datetime1">
              <a:rPr lang="es-MX" smtClean="0"/>
              <a:t>25/02/2023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799C32F-3A41-7BDE-9A69-990025F77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C7D865-051A-BC75-FCCE-7AB60A46B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755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E52BD1-FEDF-979F-3BFC-71B537B67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DEEBCA-BF98-08D8-2BE6-0E5A88A55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E606EE9-A652-88DF-DCBA-3CAE4547A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318862E-534F-6190-4D11-CA2C0F3674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F85547A-2D98-9CBB-4D51-2694E282F7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AF20780-AA8B-21A9-B2B5-B25EDF0FE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F756-9A1C-419E-813F-F0BF7DF40083}" type="datetime1">
              <a:rPr lang="es-MX" smtClean="0"/>
              <a:t>25/02/2023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D1DD1BA-69FE-52B9-2167-369B8169B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774057B-EB07-E848-536C-1260D04B0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8989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59E3CD-1C29-6D98-5D01-CAB54BBE1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F1304A4-05CF-BF5A-A198-A0E4C1F0D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1ED15-64DB-4EB0-8852-278EF8E848CC}" type="datetime1">
              <a:rPr lang="es-MX" smtClean="0"/>
              <a:t>25/02/2023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320B6AF-A861-168B-7914-E6FBABE4B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DD24FE9-3A3B-902E-6B2D-97DE1B02E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93178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C086D46-A993-6B7D-89AC-C9EC1BF11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A473D-736F-4C96-B324-DD2B47D83EFF}" type="datetime1">
              <a:rPr lang="es-MX" smtClean="0"/>
              <a:t>25/02/2023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B64C08A-165E-CF7A-DB03-1E172DB2E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F60879A-FA53-CC73-7D20-39092AD4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13477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D616F-3A9B-D1DA-4566-881A7CEC1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F555FC1-FD0F-E091-AB3E-F0850CB16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9672C24-3254-AC7D-D0C2-A2E494A65F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04ABD0A-CC70-3AA7-014C-93A954884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FB01F-7497-499B-8493-3FB6DF489100}" type="datetime1">
              <a:rPr lang="es-MX" smtClean="0"/>
              <a:t>25/02/2023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C532787-6591-098A-EF4F-4D0B4764C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36C3E15-A6CD-1225-871E-7920C1536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8436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3DC608-8D5A-343E-8724-A5BA1EFE3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1964687-0D3B-9689-AE71-99C2BDB633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182579F-01AC-EE63-A821-80EFE3261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9983544-26DF-0CDD-9527-C722F8747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D992-1EFB-4186-8103-A13E65BCE670}" type="datetime1">
              <a:rPr lang="es-MX" smtClean="0"/>
              <a:t>25/02/2023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00C8592-8689-0C1C-FFD3-FE2D0BCF8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1032062-7705-EEDE-DD94-1DD22316B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56815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46E96CB-1FB4-3B98-6FCA-ECD3759EC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3CD541-375D-FE27-85D5-2CC895D60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9953CB-1B8E-6400-2B19-AA3CFD3321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B0A00-13EE-4C00-BB10-5A6DFFB8F3FE}" type="datetime1">
              <a:rPr lang="es-MX" smtClean="0"/>
              <a:t>25/02/2023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5D74D1-5BCD-91AE-13E3-0C68FAC897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MX"/>
              <a:t>Febrero 2023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B54A9C6-C965-4D32-405B-40F1A3AC65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08DDF-F0CB-4FEF-B66D-A2C9A62B107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7236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0" Type="http://schemas.openxmlformats.org/officeDocument/2006/relationships/image" Target="../media/image49.png"/><Relationship Id="rId4" Type="http://schemas.openxmlformats.org/officeDocument/2006/relationships/image" Target="../media/image43.png"/><Relationship Id="rId9" Type="http://schemas.openxmlformats.org/officeDocument/2006/relationships/image" Target="../media/image4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jpe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zaragozamakerspace.com/gpios-1-3-salidas-push-pull-vs-drenador-abierto/" TargetMode="Externa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jpe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5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jpe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jpe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jpe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4.png"/><Relationship Id="rId7" Type="http://schemas.openxmlformats.org/officeDocument/2006/relationships/image" Target="../media/image98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7.png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jpeg"/><Relationship Id="rId5" Type="http://schemas.openxmlformats.org/officeDocument/2006/relationships/image" Target="../media/image101.png"/><Relationship Id="rId4" Type="http://schemas.openxmlformats.org/officeDocument/2006/relationships/image" Target="../media/image100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jpe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oticias.r7.com/educacao/alunos-da-unb-lancam-cubesat-ao-espaco-em-parceria-com-a-spacex-01042022" TargetMode="Externa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7" Type="http://schemas.openxmlformats.org/officeDocument/2006/relationships/image" Target="../media/image109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8.png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lanetary.org/space-images/nasas-project-life-cycle" TargetMode="External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2.png"/><Relationship Id="rId4" Type="http://schemas.openxmlformats.org/officeDocument/2006/relationships/image" Target="../media/image111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s://alen.space/es/guia-basica-nanosatelites/" TargetMode="External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7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jpeg"/><Relationship Id="rId7" Type="http://schemas.openxmlformats.org/officeDocument/2006/relationships/image" Target="../media/image122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1.png"/><Relationship Id="rId5" Type="http://schemas.openxmlformats.org/officeDocument/2006/relationships/image" Target="../media/image120.png"/><Relationship Id="rId4" Type="http://schemas.openxmlformats.org/officeDocument/2006/relationships/image" Target="../media/image119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4.png"/><Relationship Id="rId4" Type="http://schemas.openxmlformats.org/officeDocument/2006/relationships/image" Target="../media/image123.jpe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7" Type="http://schemas.openxmlformats.org/officeDocument/2006/relationships/image" Target="../media/image129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8.png"/><Relationship Id="rId5" Type="http://schemas.openxmlformats.org/officeDocument/2006/relationships/image" Target="../media/image127.png"/><Relationship Id="rId4" Type="http://schemas.openxmlformats.org/officeDocument/2006/relationships/image" Target="../media/image126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jpe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asa.gov/directorates/heo/home/CubeSats_initiative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aciaelespacio.aem.gob.mx/revistadigital/articul.php?interior=1276" TargetMode="Externa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4.png"/><Relationship Id="rId4" Type="http://schemas.openxmlformats.org/officeDocument/2006/relationships/notesSlide" Target="../notesSlides/notesSlide87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jpe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8.jpeg"/><Relationship Id="rId5" Type="http://schemas.openxmlformats.org/officeDocument/2006/relationships/image" Target="../media/image137.jpeg"/><Relationship Id="rId4" Type="http://schemas.openxmlformats.org/officeDocument/2006/relationships/image" Target="../media/image136.jpeg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4.jpeg"/><Relationship Id="rId3" Type="http://schemas.openxmlformats.org/officeDocument/2006/relationships/image" Target="../media/image139.jpeg"/><Relationship Id="rId7" Type="http://schemas.openxmlformats.org/officeDocument/2006/relationships/image" Target="../media/image143.jpe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2.jpeg"/><Relationship Id="rId5" Type="http://schemas.openxmlformats.org/officeDocument/2006/relationships/image" Target="../media/image141.jpeg"/><Relationship Id="rId4" Type="http://schemas.openxmlformats.org/officeDocument/2006/relationships/image" Target="../media/image140.jpeg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6.png"/><Relationship Id="rId3" Type="http://schemas.microsoft.com/office/2007/relationships/media" Target="../media/media3.mp4"/><Relationship Id="rId7" Type="http://schemas.openxmlformats.org/officeDocument/2006/relationships/image" Target="../media/image14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90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jpe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8.jpe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jpe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hyperlink" Target="https://haciaelespacio.aem.gob.mx/revistadigital/articul.php?interior=1276" TargetMode="External"/><Relationship Id="rId3" Type="http://schemas.openxmlformats.org/officeDocument/2006/relationships/hyperlink" Target="https://www.semtech.com/products/wireless-rf/lora-connect/sx1278" TargetMode="External"/><Relationship Id="rId7" Type="http://schemas.openxmlformats.org/officeDocument/2006/relationships/hyperlink" Target="https://www.educacionespacial.aem.gob.mx/images/normateca/pdf/CURSO_ISE/Modulo_3.pdf" TargetMode="External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aciaelespacio.aem.gob.mx/revistadigital/articul.php?interior=1277" TargetMode="External"/><Relationship Id="rId5" Type="http://schemas.openxmlformats.org/officeDocument/2006/relationships/hyperlink" Target="https://www.nasa.gov/sites/default/files/atoms/files/nasa_csli_cubesat_101_508.pdf" TargetMode="External"/><Relationship Id="rId4" Type="http://schemas.openxmlformats.org/officeDocument/2006/relationships/hyperlink" Target="https://www.cdebyte.com/products/E32-433T30D#Specificati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38577F1-D0A3-A653-1BD3-F6C41C7B327E}"/>
              </a:ext>
            </a:extLst>
          </p:cNvPr>
          <p:cNvSpPr/>
          <p:nvPr/>
        </p:nvSpPr>
        <p:spPr>
          <a:xfrm>
            <a:off x="11277599" y="5486400"/>
            <a:ext cx="904876" cy="685800"/>
          </a:xfrm>
          <a:prstGeom prst="rect">
            <a:avLst/>
          </a:prstGeom>
          <a:solidFill>
            <a:srgbClr val="2428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EE86F7B-93DC-5F7E-79B1-43801164A4FC}"/>
              </a:ext>
            </a:extLst>
          </p:cNvPr>
          <p:cNvSpPr/>
          <p:nvPr/>
        </p:nvSpPr>
        <p:spPr>
          <a:xfrm>
            <a:off x="0" y="4724399"/>
            <a:ext cx="1524000" cy="2133599"/>
          </a:xfrm>
          <a:prstGeom prst="rect">
            <a:avLst/>
          </a:prstGeom>
          <a:solidFill>
            <a:srgbClr val="445D73"/>
          </a:solidFill>
          <a:ln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E881FE4B-F0D5-47EF-A67D-FF701C34F1AC}"/>
              </a:ext>
            </a:extLst>
          </p:cNvPr>
          <p:cNvGrpSpPr/>
          <p:nvPr/>
        </p:nvGrpSpPr>
        <p:grpSpPr>
          <a:xfrm>
            <a:off x="0" y="-1"/>
            <a:ext cx="12182475" cy="7534344"/>
            <a:chOff x="0" y="-1"/>
            <a:chExt cx="12182475" cy="7534344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041FFB8F-202F-6B08-BA1C-5A2F15CAA95B}"/>
                </a:ext>
              </a:extLst>
            </p:cNvPr>
            <p:cNvSpPr/>
            <p:nvPr/>
          </p:nvSpPr>
          <p:spPr>
            <a:xfrm>
              <a:off x="0" y="0"/>
              <a:ext cx="12182475" cy="6857999"/>
            </a:xfrm>
            <a:prstGeom prst="rect">
              <a:avLst/>
            </a:prstGeom>
            <a:solidFill>
              <a:srgbClr val="51748A"/>
            </a:solidFill>
            <a:ln>
              <a:solidFill>
                <a:srgbClr val="5174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A7D0A0EF-6FA9-D1F7-1B91-A5217370FD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E6E6E6"/>
                </a:clrFrom>
                <a:clrTo>
                  <a:srgbClr val="E6E6E6">
                    <a:alpha val="0"/>
                  </a:srgbClr>
                </a:clrTo>
              </a:clrChange>
            </a:blip>
            <a:srcRect l="26650" t="31110"/>
            <a:stretch/>
          </p:blipFill>
          <p:spPr>
            <a:xfrm>
              <a:off x="0" y="-1"/>
              <a:ext cx="8906045" cy="7534344"/>
            </a:xfrm>
            <a:prstGeom prst="rect">
              <a:avLst/>
            </a:prstGeom>
          </p:spPr>
        </p:pic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5EAEDB-B6EF-C7E1-3114-6BF7403F128D}"/>
              </a:ext>
            </a:extLst>
          </p:cNvPr>
          <p:cNvSpPr txBox="1"/>
          <p:nvPr/>
        </p:nvSpPr>
        <p:spPr>
          <a:xfrm>
            <a:off x="7313380" y="1131614"/>
            <a:ext cx="47109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6000" b="1" dirty="0">
                <a:solidFill>
                  <a:schemeClr val="bg1"/>
                </a:solidFill>
                <a:latin typeface="Blinker Light" panose="02000000000000000000" pitchFamily="2" charset="0"/>
              </a:rPr>
              <a:t>PRÁCTICA #4</a:t>
            </a:r>
            <a:endParaRPr lang="es-MX" sz="6000" b="1" dirty="0">
              <a:solidFill>
                <a:schemeClr val="bg1"/>
              </a:solidFill>
              <a:latin typeface="Blinker Light" panose="020000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17C3B80-E51E-AB0A-5922-FE89E0353EAB}"/>
              </a:ext>
            </a:extLst>
          </p:cNvPr>
          <p:cNvSpPr txBox="1"/>
          <p:nvPr/>
        </p:nvSpPr>
        <p:spPr>
          <a:xfrm>
            <a:off x="7313380" y="2068100"/>
            <a:ext cx="2485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2800" b="1" dirty="0">
                <a:solidFill>
                  <a:srgbClr val="45A0D6"/>
                </a:solidFill>
                <a:latin typeface="Blinker Light" panose="02000000000000000000" pitchFamily="2" charset="0"/>
              </a:rPr>
              <a:t>CUBOZAT </a:t>
            </a:r>
            <a:r>
              <a:rPr lang="es-419" sz="2800" b="1" dirty="0">
                <a:solidFill>
                  <a:schemeClr val="bg1"/>
                </a:solidFill>
                <a:latin typeface="Blinker Light" panose="02000000000000000000" pitchFamily="2" charset="0"/>
              </a:rPr>
              <a:t>v1.0</a:t>
            </a:r>
            <a:endParaRPr lang="es-MX" sz="2800" b="1" dirty="0">
              <a:solidFill>
                <a:schemeClr val="bg1"/>
              </a:solidFill>
              <a:latin typeface="Blinker Light" panose="02000000000000000000" pitchFamily="2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DB89F73-45B8-8C0E-63E1-0F4D23661B91}"/>
              </a:ext>
            </a:extLst>
          </p:cNvPr>
          <p:cNvSpPr txBox="1"/>
          <p:nvPr/>
        </p:nvSpPr>
        <p:spPr>
          <a:xfrm>
            <a:off x="7313380" y="4200538"/>
            <a:ext cx="44790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2800" b="1" dirty="0">
                <a:solidFill>
                  <a:schemeClr val="bg1"/>
                </a:solidFill>
                <a:latin typeface="Blinker Light" panose="02000000000000000000" pitchFamily="2" charset="0"/>
              </a:rPr>
              <a:t>Impartida por:</a:t>
            </a:r>
          </a:p>
          <a:p>
            <a:r>
              <a:rPr lang="es-419" sz="2800" b="1" dirty="0">
                <a:solidFill>
                  <a:schemeClr val="bg1"/>
                </a:solidFill>
                <a:latin typeface="Blinker ExtraLight" panose="02000000000000000000" pitchFamily="2" charset="0"/>
              </a:rPr>
              <a:t>Guillermo González Martínez</a:t>
            </a:r>
            <a:endParaRPr lang="es-MX" sz="2800" b="1" dirty="0">
              <a:solidFill>
                <a:schemeClr val="bg1"/>
              </a:solidFill>
              <a:latin typeface="Blinker ExtraLight" panose="02000000000000000000" pitchFamily="2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C00FD3D-A560-D0F2-36C8-83FAFC0744A7}"/>
              </a:ext>
            </a:extLst>
          </p:cNvPr>
          <p:cNvSpPr txBox="1"/>
          <p:nvPr/>
        </p:nvSpPr>
        <p:spPr>
          <a:xfrm>
            <a:off x="7313380" y="5910590"/>
            <a:ext cx="2686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2800" b="1" dirty="0">
                <a:solidFill>
                  <a:schemeClr val="bg1"/>
                </a:solidFill>
                <a:latin typeface="Blinker Light" panose="02000000000000000000" pitchFamily="2" charset="0"/>
              </a:rPr>
              <a:t>Febrero 2023</a:t>
            </a:r>
            <a:endParaRPr lang="es-MX" sz="2800" b="1" dirty="0">
              <a:solidFill>
                <a:schemeClr val="bg1"/>
              </a:solidFill>
              <a:latin typeface="Blinker ExtraLight" panose="02000000000000000000" pitchFamily="2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6EC0865-CD4B-BA7E-C9DF-D24C195183BE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52B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6A98C29E-08D6-E6D1-A29A-BFA3565C36C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16" r="13659" b="12789"/>
          <a:stretch/>
        </p:blipFill>
        <p:spPr>
          <a:xfrm flipH="1">
            <a:off x="0" y="1297327"/>
            <a:ext cx="7040752" cy="418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365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263F649-65E9-190D-AEAD-266EBA90D86A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Materiales 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0830ED2-482D-DAC9-E48F-93651712D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613" y="2207388"/>
            <a:ext cx="7900776" cy="217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2956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E60DC06-398B-650A-0A49-EFB20AF80721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51748A"/>
          </a:solidFill>
          <a:ln>
            <a:solidFill>
              <a:srgbClr val="5174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98787C0-95BC-55D4-1246-E457881954B6}"/>
              </a:ext>
            </a:extLst>
          </p:cNvPr>
          <p:cNvSpPr/>
          <p:nvPr/>
        </p:nvSpPr>
        <p:spPr>
          <a:xfrm>
            <a:off x="-1" y="4097438"/>
            <a:ext cx="12182475" cy="2760562"/>
          </a:xfrm>
          <a:prstGeom prst="rect">
            <a:avLst/>
          </a:prstGeom>
          <a:solidFill>
            <a:srgbClr val="445D73"/>
          </a:solidFill>
          <a:ln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6EC0865-CD4B-BA7E-C9DF-D24C195183BE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52B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54B2EB9-0146-0ECE-C5C4-16EE1B389D1C}"/>
              </a:ext>
            </a:extLst>
          </p:cNvPr>
          <p:cNvSpPr/>
          <p:nvPr/>
        </p:nvSpPr>
        <p:spPr>
          <a:xfrm>
            <a:off x="11804032" y="2"/>
            <a:ext cx="399543" cy="6857998"/>
          </a:xfrm>
          <a:prstGeom prst="rect">
            <a:avLst/>
          </a:prstGeom>
          <a:solidFill>
            <a:srgbClr val="52B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23DA39B8-239F-FE3A-5E14-DC7671AFB717}"/>
              </a:ext>
            </a:extLst>
          </p:cNvPr>
          <p:cNvGrpSpPr/>
          <p:nvPr/>
        </p:nvGrpSpPr>
        <p:grpSpPr>
          <a:xfrm>
            <a:off x="399543" y="217620"/>
            <a:ext cx="11404489" cy="7634018"/>
            <a:chOff x="399543" y="720540"/>
            <a:chExt cx="11404489" cy="7634018"/>
          </a:xfrm>
        </p:grpSpPr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FC5EAEDB-B6EF-C7E1-3114-6BF7403F128D}"/>
                </a:ext>
              </a:extLst>
            </p:cNvPr>
            <p:cNvSpPr txBox="1"/>
            <p:nvPr/>
          </p:nvSpPr>
          <p:spPr>
            <a:xfrm>
              <a:off x="399543" y="720540"/>
              <a:ext cx="113929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419" sz="4800" b="1" dirty="0">
                  <a:solidFill>
                    <a:schemeClr val="bg1"/>
                  </a:solidFill>
                  <a:latin typeface="Blinker Light" panose="02000000000000000000" pitchFamily="2" charset="0"/>
                </a:rPr>
                <a:t>¡GRACIAS!</a:t>
              </a:r>
              <a:endParaRPr lang="es-MX" sz="4800" b="1" dirty="0">
                <a:solidFill>
                  <a:schemeClr val="bg1"/>
                </a:solidFill>
                <a:latin typeface="Blinker Light" panose="02000000000000000000" pitchFamily="2" charset="0"/>
              </a:endParaRPr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517C3B80-E51E-AB0A-5922-FE89E0353EAB}"/>
                </a:ext>
              </a:extLst>
            </p:cNvPr>
            <p:cNvSpPr txBox="1"/>
            <p:nvPr/>
          </p:nvSpPr>
          <p:spPr>
            <a:xfrm>
              <a:off x="411118" y="1813122"/>
              <a:ext cx="113929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419" sz="2800" b="1" dirty="0">
                  <a:solidFill>
                    <a:srgbClr val="45A0D6"/>
                  </a:solidFill>
                  <a:latin typeface="Blinker Light" panose="02000000000000000000" pitchFamily="2" charset="0"/>
                </a:rPr>
                <a:t>Esperamos hayas disfrutado de este curso</a:t>
              </a:r>
              <a:endParaRPr lang="es-MX" sz="2800" b="1" dirty="0">
                <a:solidFill>
                  <a:schemeClr val="bg1"/>
                </a:solidFill>
                <a:latin typeface="Blinker Light" panose="02000000000000000000" pitchFamily="2" charset="0"/>
              </a:endParaRPr>
            </a:p>
          </p:txBody>
        </p:sp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61A8D222-E902-C5A3-265E-F213DDAD5C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7817" y="1667284"/>
              <a:ext cx="8916365" cy="66872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1379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E60DC06-398B-650A-0A49-EFB20AF80721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51748A"/>
          </a:solidFill>
          <a:ln>
            <a:solidFill>
              <a:srgbClr val="5174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98787C0-95BC-55D4-1246-E457881954B6}"/>
              </a:ext>
            </a:extLst>
          </p:cNvPr>
          <p:cNvSpPr/>
          <p:nvPr/>
        </p:nvSpPr>
        <p:spPr>
          <a:xfrm>
            <a:off x="-1" y="0"/>
            <a:ext cx="12182475" cy="6858000"/>
          </a:xfrm>
          <a:prstGeom prst="rect">
            <a:avLst/>
          </a:prstGeom>
          <a:solidFill>
            <a:srgbClr val="445D73"/>
          </a:solidFill>
          <a:ln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5EAEDB-B6EF-C7E1-3114-6BF7403F128D}"/>
              </a:ext>
            </a:extLst>
          </p:cNvPr>
          <p:cNvSpPr txBox="1"/>
          <p:nvPr/>
        </p:nvSpPr>
        <p:spPr>
          <a:xfrm>
            <a:off x="399543" y="2847262"/>
            <a:ext cx="113929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4800" b="1" dirty="0">
                <a:solidFill>
                  <a:schemeClr val="bg1"/>
                </a:solidFill>
                <a:latin typeface="Blinker Light" panose="02000000000000000000" pitchFamily="2" charset="0"/>
              </a:rPr>
              <a:t>Identificación de componentes</a:t>
            </a:r>
            <a:endParaRPr lang="es-MX" sz="4800" b="1" dirty="0">
              <a:solidFill>
                <a:schemeClr val="bg1"/>
              </a:solidFill>
              <a:latin typeface="Blinker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0093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263F649-65E9-190D-AEAD-266EBA90D86A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305DD97-D7C7-3A60-8B5B-9073503299FA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comunicaciones y Subsistema de antena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FD1984FC-EE81-E016-DF5A-0F7048D49D6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997" y="2020931"/>
            <a:ext cx="9784466" cy="386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99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1CC91037-63E7-E763-7AF5-1A42051D2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9162" y="1737521"/>
            <a:ext cx="4513675" cy="4501308"/>
          </a:xfrm>
          <a:prstGeom prst="rect">
            <a:avLst/>
          </a:prstGeom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comunicaciones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F544C88B-F350-6F89-56A5-14E2B93C708E}"/>
              </a:ext>
            </a:extLst>
          </p:cNvPr>
          <p:cNvSpPr txBox="1"/>
          <p:nvPr/>
        </p:nvSpPr>
        <p:spPr>
          <a:xfrm>
            <a:off x="9745235" y="1209731"/>
            <a:ext cx="21216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Descripción PCB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881428C-5555-36DD-BEDE-7EC74345ED3E}"/>
              </a:ext>
            </a:extLst>
          </p:cNvPr>
          <p:cNvSpPr/>
          <p:nvPr/>
        </p:nvSpPr>
        <p:spPr>
          <a:xfrm>
            <a:off x="5491480" y="1737521"/>
            <a:ext cx="851447" cy="89899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5972F384-67AD-4881-E308-964A18DDDAC6}"/>
              </a:ext>
            </a:extLst>
          </p:cNvPr>
          <p:cNvCxnSpPr>
            <a:cxnSpLocks/>
            <a:endCxn id="18" idx="3"/>
          </p:cNvCxnSpPr>
          <p:nvPr/>
        </p:nvCxnSpPr>
        <p:spPr>
          <a:xfrm flipH="1">
            <a:off x="3842211" y="2187019"/>
            <a:ext cx="664282" cy="2324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1935A96-E96B-FDA7-7BBD-761DBFB87418}"/>
              </a:ext>
            </a:extLst>
          </p:cNvPr>
          <p:cNvSpPr/>
          <p:nvPr/>
        </p:nvSpPr>
        <p:spPr>
          <a:xfrm>
            <a:off x="4492751" y="1737520"/>
            <a:ext cx="481585" cy="89899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372313F6-CCBB-A9A2-CB3B-B6A65D90971B}"/>
              </a:ext>
            </a:extLst>
          </p:cNvPr>
          <p:cNvSpPr/>
          <p:nvPr/>
        </p:nvSpPr>
        <p:spPr>
          <a:xfrm>
            <a:off x="6400800" y="1737520"/>
            <a:ext cx="304800" cy="89899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56EABD91-EC85-780F-9D4D-178E73F74A5C}"/>
              </a:ext>
            </a:extLst>
          </p:cNvPr>
          <p:cNvSpPr/>
          <p:nvPr/>
        </p:nvSpPr>
        <p:spPr>
          <a:xfrm>
            <a:off x="7191287" y="1737520"/>
            <a:ext cx="532345" cy="89899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57D296AD-84B3-1631-56A2-EE0DD8301087}"/>
              </a:ext>
            </a:extLst>
          </p:cNvPr>
          <p:cNvSpPr txBox="1"/>
          <p:nvPr/>
        </p:nvSpPr>
        <p:spPr>
          <a:xfrm>
            <a:off x="396495" y="1880908"/>
            <a:ext cx="3445716" cy="10772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J3 (P9)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Conexión/Desconexión comunicación serial con radio de la computadora abordo</a:t>
            </a:r>
            <a:endParaRPr lang="es-419" sz="1600" b="1" dirty="0">
              <a:latin typeface="Blinker SemiBold" panose="02000000000000000000" pitchFamily="2" charset="0"/>
            </a:endParaRP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EDA70E88-618A-C373-D0D7-D7557C7CF54B}"/>
              </a:ext>
            </a:extLst>
          </p:cNvPr>
          <p:cNvCxnSpPr>
            <a:cxnSpLocks/>
          </p:cNvCxnSpPr>
          <p:nvPr/>
        </p:nvCxnSpPr>
        <p:spPr>
          <a:xfrm>
            <a:off x="7725363" y="2187019"/>
            <a:ext cx="664282" cy="2324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65B01E0-86FB-35CF-A541-8391F2A178ED}"/>
              </a:ext>
            </a:extLst>
          </p:cNvPr>
          <p:cNvSpPr txBox="1"/>
          <p:nvPr/>
        </p:nvSpPr>
        <p:spPr>
          <a:xfrm>
            <a:off x="8377377" y="1873413"/>
            <a:ext cx="3445716" cy="10772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J2 (P10)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Selector de alimentación del subsistema de comunicaciones</a:t>
            </a:r>
          </a:p>
          <a:p>
            <a:endParaRPr lang="es-419" sz="1600" b="1" dirty="0">
              <a:latin typeface="Blinker SemiBold" panose="02000000000000000000" pitchFamily="2" charset="0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6FDB6868-D004-A090-821B-563C176DD632}"/>
              </a:ext>
            </a:extLst>
          </p:cNvPr>
          <p:cNvSpPr txBox="1"/>
          <p:nvPr/>
        </p:nvSpPr>
        <p:spPr>
          <a:xfrm>
            <a:off x="398226" y="3724717"/>
            <a:ext cx="3445716" cy="83099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Puerto serial (PROG)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Puerto de programación y configuración del radio módulo</a:t>
            </a:r>
            <a:endParaRPr lang="es-419" sz="1600" b="1" dirty="0">
              <a:latin typeface="Blinker SemiBold" panose="02000000000000000000" pitchFamily="2" charset="0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7EE00241-3A2B-F5E7-8AF3-7E4DA380320F}"/>
              </a:ext>
            </a:extLst>
          </p:cNvPr>
          <p:cNvCxnSpPr>
            <a:cxnSpLocks/>
            <a:endCxn id="23" idx="3"/>
          </p:cNvCxnSpPr>
          <p:nvPr/>
        </p:nvCxnSpPr>
        <p:spPr>
          <a:xfrm flipH="1">
            <a:off x="3843942" y="2635231"/>
            <a:ext cx="1647538" cy="15049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64F83A23-1322-A224-BCB6-D457EE0F47C0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6700522" y="2635231"/>
            <a:ext cx="1657707" cy="149512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uadroTexto 36">
            <a:extLst>
              <a:ext uri="{FF2B5EF4-FFF2-40B4-BE49-F238E27FC236}">
                <a16:creationId xmlns:a16="http://schemas.microsoft.com/office/drawing/2014/main" id="{508893EB-4EEE-B5A4-48F4-80CB78D8A8CF}"/>
              </a:ext>
            </a:extLst>
          </p:cNvPr>
          <p:cNvSpPr txBox="1"/>
          <p:nvPr/>
        </p:nvSpPr>
        <p:spPr>
          <a:xfrm>
            <a:off x="8358229" y="3714856"/>
            <a:ext cx="3445716" cy="83099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Interruptor DIP (M1 M0)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Selector de modo de operación del radio módulo</a:t>
            </a:r>
            <a:endParaRPr lang="es-419" sz="1600" b="1" dirty="0">
              <a:latin typeface="Blinker SemiBold" panose="02000000000000000000" pitchFamily="2" charset="0"/>
            </a:endParaRP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3AB7BB54-9407-6DC6-604E-DF3439C037B3}"/>
              </a:ext>
            </a:extLst>
          </p:cNvPr>
          <p:cNvSpPr txBox="1"/>
          <p:nvPr/>
        </p:nvSpPr>
        <p:spPr>
          <a:xfrm>
            <a:off x="391039" y="5400305"/>
            <a:ext cx="3445716" cy="83099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Radio módulo UHF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Radio en la banda de 433 MHz con potencia de transmisión de hasta 1 W</a:t>
            </a:r>
            <a:endParaRPr lang="es-419" sz="1600" b="1" dirty="0">
              <a:latin typeface="Blinker SemiBold" panose="02000000000000000000" pitchFamily="2" charset="0"/>
            </a:endParaRP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42A9E2E-BBC0-6909-FF26-765C621E0441}"/>
              </a:ext>
            </a:extLst>
          </p:cNvPr>
          <p:cNvSpPr/>
          <p:nvPr/>
        </p:nvSpPr>
        <p:spPr>
          <a:xfrm>
            <a:off x="4506493" y="3727048"/>
            <a:ext cx="2777068" cy="1261641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6B07101E-26F8-67C3-1229-61A539D3895D}"/>
              </a:ext>
            </a:extLst>
          </p:cNvPr>
          <p:cNvCxnSpPr>
            <a:cxnSpLocks/>
            <a:endCxn id="40" idx="3"/>
          </p:cNvCxnSpPr>
          <p:nvPr/>
        </p:nvCxnSpPr>
        <p:spPr>
          <a:xfrm flipH="1">
            <a:off x="3836755" y="4988689"/>
            <a:ext cx="669738" cy="82711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5201A27-B4E7-B797-CB5F-0D70C6558EAD}"/>
              </a:ext>
            </a:extLst>
          </p:cNvPr>
          <p:cNvSpPr txBox="1"/>
          <p:nvPr/>
        </p:nvSpPr>
        <p:spPr>
          <a:xfrm>
            <a:off x="8377377" y="5400305"/>
            <a:ext cx="3445716" cy="83099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Puerto PCI Express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Puerto de 64 </a:t>
            </a:r>
            <a:r>
              <a:rPr lang="es-MX" sz="1600" b="1" dirty="0" err="1">
                <a:latin typeface="Blinker SemiBold" panose="02000000000000000000" pitchFamily="2" charset="0"/>
              </a:rPr>
              <a:t>pos</a:t>
            </a:r>
            <a:r>
              <a:rPr lang="es-MX" sz="1600" b="1" dirty="0">
                <a:latin typeface="Blinker SemiBold" panose="02000000000000000000" pitchFamily="2" charset="0"/>
              </a:rPr>
              <a:t> para distribución (I/O) de señales y alimentación</a:t>
            </a:r>
            <a:endParaRPr lang="es-419" sz="1600" b="1" dirty="0">
              <a:latin typeface="Blinker SemiBold" panose="02000000000000000000" pitchFamily="2" charset="0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A4B55595-11C7-A173-13F9-B2EBE818DE92}"/>
              </a:ext>
            </a:extLst>
          </p:cNvPr>
          <p:cNvSpPr/>
          <p:nvPr/>
        </p:nvSpPr>
        <p:spPr>
          <a:xfrm>
            <a:off x="4974336" y="5699664"/>
            <a:ext cx="2309226" cy="578637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4D7C2390-934E-D62A-8FF6-8BB064933B47}"/>
              </a:ext>
            </a:extLst>
          </p:cNvPr>
          <p:cNvCxnSpPr>
            <a:cxnSpLocks/>
            <a:stCxn id="19" idx="3"/>
            <a:endCxn id="17" idx="1"/>
          </p:cNvCxnSpPr>
          <p:nvPr/>
        </p:nvCxnSpPr>
        <p:spPr>
          <a:xfrm flipV="1">
            <a:off x="7283562" y="5815804"/>
            <a:ext cx="1093815" cy="17317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748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1CC91037-63E7-E763-7AF5-1A42051D2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334" y="1689449"/>
            <a:ext cx="3297476" cy="3288441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5741D070-4D5B-69DE-B54D-6961155108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CF8"/>
              </a:clrFrom>
              <a:clrTo>
                <a:srgbClr val="FFFCF8">
                  <a:alpha val="0"/>
                </a:srgbClr>
              </a:clrTo>
            </a:clrChange>
          </a:blip>
          <a:srcRect r="17531"/>
          <a:stretch/>
        </p:blipFill>
        <p:spPr>
          <a:xfrm rot="10800000">
            <a:off x="4716805" y="5087403"/>
            <a:ext cx="2860567" cy="1384224"/>
          </a:xfrm>
          <a:prstGeom prst="rect">
            <a:avLst/>
          </a:prstGeom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comunicaciones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B3B0126B-56C2-196A-5FA5-03F7FA95E88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3" r="13258"/>
          <a:stretch/>
        </p:blipFill>
        <p:spPr>
          <a:xfrm>
            <a:off x="4410323" y="1725566"/>
            <a:ext cx="3473533" cy="3325722"/>
          </a:xfrm>
          <a:prstGeom prst="rect">
            <a:avLst/>
          </a:prstGeom>
        </p:spPr>
      </p:pic>
      <p:pic>
        <p:nvPicPr>
          <p:cNvPr id="35" name="Imagen 34">
            <a:extLst>
              <a:ext uri="{FF2B5EF4-FFF2-40B4-BE49-F238E27FC236}">
                <a16:creationId xmlns:a16="http://schemas.microsoft.com/office/drawing/2014/main" id="{8DF0B9C7-60F9-9687-1CC5-B7200325078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77" r="13101"/>
          <a:stretch/>
        </p:blipFill>
        <p:spPr>
          <a:xfrm>
            <a:off x="562060" y="1689449"/>
            <a:ext cx="3488745" cy="3325723"/>
          </a:xfrm>
          <a:prstGeom prst="rect">
            <a:avLst/>
          </a:prstGeom>
        </p:spPr>
      </p:pic>
      <p:sp>
        <p:nvSpPr>
          <p:cNvPr id="36" name="CuadroTexto 35">
            <a:extLst>
              <a:ext uri="{FF2B5EF4-FFF2-40B4-BE49-F238E27FC236}">
                <a16:creationId xmlns:a16="http://schemas.microsoft.com/office/drawing/2014/main" id="{F544C88B-F350-6F89-56A5-14E2B93C708E}"/>
              </a:ext>
            </a:extLst>
          </p:cNvPr>
          <p:cNvSpPr txBox="1"/>
          <p:nvPr/>
        </p:nvSpPr>
        <p:spPr>
          <a:xfrm>
            <a:off x="9745235" y="1209731"/>
            <a:ext cx="21216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Diseño PCB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368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19EEAC6E-1C74-4259-5FD6-662186257AD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53" y="1368285"/>
            <a:ext cx="7420393" cy="524225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BE1D0E0-D421-0C8E-DD03-9B0BFA24772B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4659D5A-E4F6-2ABE-BAF8-4D61C083E4BD}"/>
              </a:ext>
            </a:extLst>
          </p:cNvPr>
          <p:cNvSpPr txBox="1"/>
          <p:nvPr/>
        </p:nvSpPr>
        <p:spPr>
          <a:xfrm>
            <a:off x="562060" y="1158336"/>
            <a:ext cx="11405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comunicaciones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DAEC2EA-CB4F-4C86-A123-34B57A66E215}"/>
              </a:ext>
            </a:extLst>
          </p:cNvPr>
          <p:cNvSpPr txBox="1"/>
          <p:nvPr/>
        </p:nvSpPr>
        <p:spPr>
          <a:xfrm>
            <a:off x="8097519" y="1209731"/>
            <a:ext cx="37693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Esquemático y especificaciones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1270A16B-1049-35FE-77A0-01DBE4F110E5}"/>
              </a:ext>
            </a:extLst>
          </p:cNvPr>
          <p:cNvSpPr/>
          <p:nvPr/>
        </p:nvSpPr>
        <p:spPr>
          <a:xfrm>
            <a:off x="6410960" y="1788160"/>
            <a:ext cx="985520" cy="111760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13" name="Tabla 13">
            <a:extLst>
              <a:ext uri="{FF2B5EF4-FFF2-40B4-BE49-F238E27FC236}">
                <a16:creationId xmlns:a16="http://schemas.microsoft.com/office/drawing/2014/main" id="{BBA341E8-0F96-7E52-693A-A0EB2606C4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1439452"/>
              </p:ext>
            </p:extLst>
          </p:nvPr>
        </p:nvGraphicFramePr>
        <p:xfrm>
          <a:off x="8009505" y="1567699"/>
          <a:ext cx="4052128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0495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1901633">
                  <a:extLst>
                    <a:ext uri="{9D8B030D-6E8A-4147-A177-3AD203B41FA5}">
                      <a16:colId xmlns:a16="http://schemas.microsoft.com/office/drawing/2014/main" val="29591367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Parámetro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Valor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Voltaje de operación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3.3 a 5.2 V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Nivel de comunicación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3.3 V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Temperatura de operación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-40°C a 85°C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0180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Frecuencia de operación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410 MHz a 441 MHz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Modulación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LoRa</a:t>
                      </a:r>
                      <a:r>
                        <a:rPr lang="es-419" sz="1400" baseline="30000" dirty="0">
                          <a:latin typeface="Blinker" panose="02000000000000000000" pitchFamily="2" charset="0"/>
                        </a:rPr>
                        <a:t>TM</a:t>
                      </a:r>
                      <a:endParaRPr lang="es-MX" sz="1400" baseline="300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577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Tasa de datos en el aire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0.3 kbps a 19.2 kbps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25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Potencia TX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+21 dBm a +30 dBm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39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Sensibilidad RX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-147 dBm @ 2.4 kbps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23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Consumo de potencia TX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610 mA @ +30 dBm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077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Consumo de potencia RX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20 mA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119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Antena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SMA-K @ 50 </a:t>
                      </a:r>
                      <a:r>
                        <a:rPr lang="es-419" sz="1400" dirty="0" err="1">
                          <a:latin typeface="Blinker" panose="02000000000000000000" pitchFamily="2" charset="0"/>
                        </a:rPr>
                        <a:t>Ohms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401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Dúplex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 err="1">
                          <a:latin typeface="Blinker" panose="02000000000000000000" pitchFamily="2" charset="0"/>
                        </a:rPr>
                        <a:t>Half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-Dúplex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575724"/>
                  </a:ext>
                </a:extLst>
              </a:tr>
            </a:tbl>
          </a:graphicData>
        </a:graphic>
      </p:graphicFrame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15590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BE1D0E0-D421-0C8E-DD03-9B0BFA24772B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4659D5A-E4F6-2ABE-BAF8-4D61C083E4BD}"/>
              </a:ext>
            </a:extLst>
          </p:cNvPr>
          <p:cNvSpPr txBox="1"/>
          <p:nvPr/>
        </p:nvSpPr>
        <p:spPr>
          <a:xfrm>
            <a:off x="562060" y="1158336"/>
            <a:ext cx="11405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comunicaciones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DAEC2EA-CB4F-4C86-A123-34B57A66E215}"/>
              </a:ext>
            </a:extLst>
          </p:cNvPr>
          <p:cNvSpPr txBox="1"/>
          <p:nvPr/>
        </p:nvSpPr>
        <p:spPr>
          <a:xfrm>
            <a:off x="7518400" y="1209731"/>
            <a:ext cx="434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Composición interna del radio módulo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BBDF11BA-ACD3-AFAC-7F67-0282F7E5B0E0}"/>
              </a:ext>
            </a:extLst>
          </p:cNvPr>
          <p:cNvGrpSpPr>
            <a:grpSpLocks noChangeAspect="1"/>
          </p:cNvGrpSpPr>
          <p:nvPr/>
        </p:nvGrpSpPr>
        <p:grpSpPr>
          <a:xfrm>
            <a:off x="758492" y="3105172"/>
            <a:ext cx="1472937" cy="1596623"/>
            <a:chOff x="8495458" y="1778000"/>
            <a:chExt cx="1087260" cy="1178560"/>
          </a:xfrm>
        </p:grpSpPr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44AFBD18-DE00-5208-B7E4-25BA245996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521" t="7040" r="7826" b="70865"/>
            <a:stretch/>
          </p:blipFill>
          <p:spPr>
            <a:xfrm>
              <a:off x="8495458" y="1778000"/>
              <a:ext cx="1087260" cy="1158240"/>
            </a:xfrm>
            <a:prstGeom prst="rect">
              <a:avLst/>
            </a:prstGeom>
          </p:spPr>
        </p:pic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76DB5CDC-AFA2-A8A1-D239-8A9BD58E8C34}"/>
                </a:ext>
              </a:extLst>
            </p:cNvPr>
            <p:cNvSpPr/>
            <p:nvPr/>
          </p:nvSpPr>
          <p:spPr>
            <a:xfrm>
              <a:off x="8564880" y="1838960"/>
              <a:ext cx="985520" cy="11176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aphicFrame>
        <p:nvGraphicFramePr>
          <p:cNvPr id="23" name="Tabla 23">
            <a:extLst>
              <a:ext uri="{FF2B5EF4-FFF2-40B4-BE49-F238E27FC236}">
                <a16:creationId xmlns:a16="http://schemas.microsoft.com/office/drawing/2014/main" id="{886CF1B1-A046-24F9-51CD-62E247FAE4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776863"/>
              </p:ext>
            </p:extLst>
          </p:nvPr>
        </p:nvGraphicFramePr>
        <p:xfrm>
          <a:off x="9857923" y="2688202"/>
          <a:ext cx="2172070" cy="2352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70">
                  <a:extLst>
                    <a:ext uri="{9D8B030D-6E8A-4147-A177-3AD203B41FA5}">
                      <a16:colId xmlns:a16="http://schemas.microsoft.com/office/drawing/2014/main" val="4275750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600" dirty="0">
                          <a:latin typeface="Blinker" panose="02000000000000000000" pitchFamily="2" charset="0"/>
                        </a:rPr>
                        <a:t>EBYTE</a:t>
                      </a:r>
                      <a:endParaRPr lang="es-MX" sz="16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007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600" dirty="0">
                          <a:latin typeface="Blinker" panose="02000000000000000000" pitchFamily="2" charset="0"/>
                        </a:rPr>
                        <a:t>Etapa de amplificación hasta</a:t>
                      </a:r>
                    </a:p>
                    <a:p>
                      <a:pPr algn="ctr"/>
                      <a:r>
                        <a:rPr lang="es-419" sz="1600" dirty="0">
                          <a:latin typeface="Blinker" panose="02000000000000000000" pitchFamily="2" charset="0"/>
                        </a:rPr>
                        <a:t>1W (+30 dBm)</a:t>
                      </a:r>
                      <a:endParaRPr lang="es-MX" sz="16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711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600" dirty="0">
                          <a:latin typeface="Blinker" panose="02000000000000000000" pitchFamily="2" charset="0"/>
                        </a:rPr>
                        <a:t>8-bit ULP MCU</a:t>
                      </a:r>
                    </a:p>
                    <a:p>
                      <a:pPr algn="ctr"/>
                      <a:r>
                        <a:rPr lang="es-419" sz="1600" dirty="0">
                          <a:latin typeface="Blinker" panose="02000000000000000000" pitchFamily="2" charset="0"/>
                        </a:rPr>
                        <a:t>STM8L</a:t>
                      </a:r>
                      <a:endParaRPr lang="es-MX" sz="16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3312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600" dirty="0">
                          <a:latin typeface="Blinker" panose="02000000000000000000" pitchFamily="2" charset="0"/>
                        </a:rPr>
                        <a:t>Administración de energía</a:t>
                      </a:r>
                      <a:endParaRPr lang="es-MX" sz="16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635604"/>
                  </a:ext>
                </a:extLst>
              </a:tr>
            </a:tbl>
          </a:graphicData>
        </a:graphic>
      </p:graphicFrame>
      <p:sp>
        <p:nvSpPr>
          <p:cNvPr id="24" name="CuadroTexto 23">
            <a:extLst>
              <a:ext uri="{FF2B5EF4-FFF2-40B4-BE49-F238E27FC236}">
                <a16:creationId xmlns:a16="http://schemas.microsoft.com/office/drawing/2014/main" id="{1E6366E4-37CA-6B34-6351-BAA3705FF872}"/>
              </a:ext>
            </a:extLst>
          </p:cNvPr>
          <p:cNvSpPr txBox="1"/>
          <p:nvPr/>
        </p:nvSpPr>
        <p:spPr>
          <a:xfrm>
            <a:off x="9458380" y="3597331"/>
            <a:ext cx="399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3200" b="1" dirty="0"/>
              <a:t>+</a:t>
            </a:r>
            <a:endParaRPr lang="es-MX" sz="3200" b="1" dirty="0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1F46A038-D30E-5164-7191-440E1CF80A2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13095" y="5267634"/>
            <a:ext cx="1983808" cy="1015550"/>
          </a:xfrm>
          <a:prstGeom prst="rect">
            <a:avLst/>
          </a:prstGeom>
        </p:spPr>
      </p:pic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B203093A-4BD7-684B-69FB-3CC110B1A013}"/>
              </a:ext>
            </a:extLst>
          </p:cNvPr>
          <p:cNvCxnSpPr>
            <a:cxnSpLocks/>
          </p:cNvCxnSpPr>
          <p:nvPr/>
        </p:nvCxnSpPr>
        <p:spPr>
          <a:xfrm flipV="1">
            <a:off x="1670274" y="1702585"/>
            <a:ext cx="1599992" cy="189474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17B4CE8E-8F91-4798-C4A5-5896F5C63179}"/>
              </a:ext>
            </a:extLst>
          </p:cNvPr>
          <p:cNvCxnSpPr>
            <a:cxnSpLocks/>
          </p:cNvCxnSpPr>
          <p:nvPr/>
        </p:nvCxnSpPr>
        <p:spPr>
          <a:xfrm>
            <a:off x="1681849" y="4215837"/>
            <a:ext cx="1599992" cy="189474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orma libre: forma 31">
            <a:extLst>
              <a:ext uri="{FF2B5EF4-FFF2-40B4-BE49-F238E27FC236}">
                <a16:creationId xmlns:a16="http://schemas.microsoft.com/office/drawing/2014/main" id="{B18F1DFA-FFD7-C9DA-7F29-3C54BA16DA09}"/>
              </a:ext>
            </a:extLst>
          </p:cNvPr>
          <p:cNvSpPr/>
          <p:nvPr/>
        </p:nvSpPr>
        <p:spPr>
          <a:xfrm>
            <a:off x="1666240" y="1706880"/>
            <a:ext cx="1615440" cy="4409440"/>
          </a:xfrm>
          <a:custGeom>
            <a:avLst/>
            <a:gdLst>
              <a:gd name="connsiteX0" fmla="*/ 0 w 1615440"/>
              <a:gd name="connsiteY0" fmla="*/ 1889760 h 4409440"/>
              <a:gd name="connsiteX1" fmla="*/ 1605280 w 1615440"/>
              <a:gd name="connsiteY1" fmla="*/ 0 h 4409440"/>
              <a:gd name="connsiteX2" fmla="*/ 1615440 w 1615440"/>
              <a:gd name="connsiteY2" fmla="*/ 4409440 h 4409440"/>
              <a:gd name="connsiteX3" fmla="*/ 40640 w 1615440"/>
              <a:gd name="connsiteY3" fmla="*/ 2529840 h 4409440"/>
              <a:gd name="connsiteX4" fmla="*/ 0 w 1615440"/>
              <a:gd name="connsiteY4" fmla="*/ 1889760 h 440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5440" h="4409440">
                <a:moveTo>
                  <a:pt x="0" y="1889760"/>
                </a:moveTo>
                <a:lnTo>
                  <a:pt x="1605280" y="0"/>
                </a:lnTo>
                <a:cubicBezTo>
                  <a:pt x="1608667" y="1469813"/>
                  <a:pt x="1612053" y="2939627"/>
                  <a:pt x="1615440" y="4409440"/>
                </a:cubicBezTo>
                <a:lnTo>
                  <a:pt x="40640" y="2529840"/>
                </a:lnTo>
                <a:lnTo>
                  <a:pt x="0" y="1889760"/>
                </a:lnTo>
                <a:close/>
              </a:path>
            </a:pathLst>
          </a:custGeom>
          <a:solidFill>
            <a:schemeClr val="dk1">
              <a:alpha val="2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3C5DFFA0-7129-DBF0-8614-33AD8C5AF250}"/>
              </a:ext>
            </a:extLst>
          </p:cNvPr>
          <p:cNvSpPr/>
          <p:nvPr/>
        </p:nvSpPr>
        <p:spPr>
          <a:xfrm>
            <a:off x="1399159" y="3597331"/>
            <a:ext cx="561369" cy="635936"/>
          </a:xfrm>
          <a:prstGeom prst="rect">
            <a:avLst/>
          </a:prstGeom>
          <a:solidFill>
            <a:srgbClr val="A8A4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7" name="Grupo 36">
            <a:extLst>
              <a:ext uri="{FF2B5EF4-FFF2-40B4-BE49-F238E27FC236}">
                <a16:creationId xmlns:a16="http://schemas.microsoft.com/office/drawing/2014/main" id="{46011DE4-D60A-AAFD-6D17-FBA976C93D81}"/>
              </a:ext>
            </a:extLst>
          </p:cNvPr>
          <p:cNvGrpSpPr/>
          <p:nvPr/>
        </p:nvGrpSpPr>
        <p:grpSpPr>
          <a:xfrm>
            <a:off x="3255026" y="1689450"/>
            <a:ext cx="6175516" cy="4429918"/>
            <a:chOff x="3255026" y="1689450"/>
            <a:chExt cx="6175516" cy="4429918"/>
          </a:xfrm>
        </p:grpSpPr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3B3C9AFC-9AE2-1073-0EA4-350CAA3E6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55026" y="1689450"/>
              <a:ext cx="6175516" cy="4429918"/>
            </a:xfrm>
            <a:prstGeom prst="rect">
              <a:avLst/>
            </a:prstGeom>
          </p:spPr>
        </p:pic>
        <p:sp>
          <p:nvSpPr>
            <p:cNvPr id="36" name="Rectángulo 35">
              <a:extLst>
                <a:ext uri="{FF2B5EF4-FFF2-40B4-BE49-F238E27FC236}">
                  <a16:creationId xmlns:a16="http://schemas.microsoft.com/office/drawing/2014/main" id="{DDE72EB5-24F7-8414-5F80-41774BFFDB4B}"/>
                </a:ext>
              </a:extLst>
            </p:cNvPr>
            <p:cNvSpPr/>
            <p:nvPr/>
          </p:nvSpPr>
          <p:spPr>
            <a:xfrm>
              <a:off x="3511296" y="2688202"/>
              <a:ext cx="678132" cy="103766"/>
            </a:xfrm>
            <a:prstGeom prst="rect">
              <a:avLst/>
            </a:prstGeom>
            <a:solidFill>
              <a:srgbClr val="FFFC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8" name="Forma libre: forma 37">
            <a:extLst>
              <a:ext uri="{FF2B5EF4-FFF2-40B4-BE49-F238E27FC236}">
                <a16:creationId xmlns:a16="http://schemas.microsoft.com/office/drawing/2014/main" id="{4B6F3004-D77B-2CA6-D9DA-3971DB68250E}"/>
              </a:ext>
            </a:extLst>
          </p:cNvPr>
          <p:cNvSpPr/>
          <p:nvPr/>
        </p:nvSpPr>
        <p:spPr>
          <a:xfrm>
            <a:off x="4762500" y="2099310"/>
            <a:ext cx="4312920" cy="1485900"/>
          </a:xfrm>
          <a:custGeom>
            <a:avLst/>
            <a:gdLst>
              <a:gd name="connsiteX0" fmla="*/ 0 w 4312920"/>
              <a:gd name="connsiteY0" fmla="*/ 704850 h 1485900"/>
              <a:gd name="connsiteX1" fmla="*/ 0 w 4312920"/>
              <a:gd name="connsiteY1" fmla="*/ 1249680 h 1485900"/>
              <a:gd name="connsiteX2" fmla="*/ 1024890 w 4312920"/>
              <a:gd name="connsiteY2" fmla="*/ 1253490 h 1485900"/>
              <a:gd name="connsiteX3" fmla="*/ 1021080 w 4312920"/>
              <a:gd name="connsiteY3" fmla="*/ 1485900 h 1485900"/>
              <a:gd name="connsiteX4" fmla="*/ 1352550 w 4312920"/>
              <a:gd name="connsiteY4" fmla="*/ 1485900 h 1485900"/>
              <a:gd name="connsiteX5" fmla="*/ 1356360 w 4312920"/>
              <a:gd name="connsiteY5" fmla="*/ 1264920 h 1485900"/>
              <a:gd name="connsiteX6" fmla="*/ 4312920 w 4312920"/>
              <a:gd name="connsiteY6" fmla="*/ 1257300 h 1485900"/>
              <a:gd name="connsiteX7" fmla="*/ 4312920 w 4312920"/>
              <a:gd name="connsiteY7" fmla="*/ 7620 h 1485900"/>
              <a:gd name="connsiteX8" fmla="*/ 445770 w 4312920"/>
              <a:gd name="connsiteY8" fmla="*/ 0 h 1485900"/>
              <a:gd name="connsiteX9" fmla="*/ 441960 w 4312920"/>
              <a:gd name="connsiteY9" fmla="*/ 704850 h 1485900"/>
              <a:gd name="connsiteX10" fmla="*/ 0 w 4312920"/>
              <a:gd name="connsiteY10" fmla="*/ 70485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312920" h="1485900">
                <a:moveTo>
                  <a:pt x="0" y="704850"/>
                </a:moveTo>
                <a:lnTo>
                  <a:pt x="0" y="1249680"/>
                </a:lnTo>
                <a:lnTo>
                  <a:pt x="1024890" y="1253490"/>
                </a:lnTo>
                <a:lnTo>
                  <a:pt x="1021080" y="1485900"/>
                </a:lnTo>
                <a:lnTo>
                  <a:pt x="1352550" y="1485900"/>
                </a:lnTo>
                <a:lnTo>
                  <a:pt x="1356360" y="1264920"/>
                </a:lnTo>
                <a:lnTo>
                  <a:pt x="4312920" y="1257300"/>
                </a:lnTo>
                <a:lnTo>
                  <a:pt x="4312920" y="7620"/>
                </a:lnTo>
                <a:lnTo>
                  <a:pt x="445770" y="0"/>
                </a:lnTo>
                <a:lnTo>
                  <a:pt x="441960" y="704850"/>
                </a:lnTo>
                <a:lnTo>
                  <a:pt x="0" y="704850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76113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n 25">
            <a:extLst>
              <a:ext uri="{FF2B5EF4-FFF2-40B4-BE49-F238E27FC236}">
                <a16:creationId xmlns:a16="http://schemas.microsoft.com/office/drawing/2014/main" id="{2C694F74-7528-D2A2-60FA-E80BBAE35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271" y="2025118"/>
            <a:ext cx="10873224" cy="438566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BE1D0E0-D421-0C8E-DD03-9B0BFA24772B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4659D5A-E4F6-2ABE-BAF8-4D61C083E4BD}"/>
              </a:ext>
            </a:extLst>
          </p:cNvPr>
          <p:cNvSpPr txBox="1"/>
          <p:nvPr/>
        </p:nvSpPr>
        <p:spPr>
          <a:xfrm>
            <a:off x="562060" y="1158336"/>
            <a:ext cx="11405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comunicaciones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DAEC2EA-CB4F-4C86-A123-34B57A66E215}"/>
              </a:ext>
            </a:extLst>
          </p:cNvPr>
          <p:cNvSpPr txBox="1"/>
          <p:nvPr/>
        </p:nvSpPr>
        <p:spPr>
          <a:xfrm>
            <a:off x="7934961" y="1209731"/>
            <a:ext cx="39319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Diagrama a bloques del SX1278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F9259949-903D-7556-7545-A39E68C85BB3}"/>
              </a:ext>
            </a:extLst>
          </p:cNvPr>
          <p:cNvGrpSpPr/>
          <p:nvPr/>
        </p:nvGrpSpPr>
        <p:grpSpPr>
          <a:xfrm>
            <a:off x="1412110" y="1583305"/>
            <a:ext cx="9296404" cy="4850631"/>
            <a:chOff x="1412110" y="1699055"/>
            <a:chExt cx="9296404" cy="4850631"/>
          </a:xfrm>
        </p:grpSpPr>
        <p:cxnSp>
          <p:nvCxnSpPr>
            <p:cNvPr id="30" name="Conector recto de flecha 29">
              <a:extLst>
                <a:ext uri="{FF2B5EF4-FFF2-40B4-BE49-F238E27FC236}">
                  <a16:creationId xmlns:a16="http://schemas.microsoft.com/office/drawing/2014/main" id="{EA6AA67A-EC52-8598-F34D-63AC7BB775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2110" y="2083450"/>
              <a:ext cx="342610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BCD3F863-F797-1B23-C7BD-BC714B60E80A}"/>
                </a:ext>
              </a:extLst>
            </p:cNvPr>
            <p:cNvCxnSpPr/>
            <p:nvPr/>
          </p:nvCxnSpPr>
          <p:spPr>
            <a:xfrm>
              <a:off x="4838218" y="1770932"/>
              <a:ext cx="0" cy="4776924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>
              <a:extLst>
                <a:ext uri="{FF2B5EF4-FFF2-40B4-BE49-F238E27FC236}">
                  <a16:creationId xmlns:a16="http://schemas.microsoft.com/office/drawing/2014/main" id="{92900CE3-D5E1-DA22-E797-23EA40E58A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38218" y="2083450"/>
              <a:ext cx="244418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2ADD1312-31C7-78E4-F7A8-46036A341926}"/>
                </a:ext>
              </a:extLst>
            </p:cNvPr>
            <p:cNvCxnSpPr/>
            <p:nvPr/>
          </p:nvCxnSpPr>
          <p:spPr>
            <a:xfrm>
              <a:off x="7282406" y="1772762"/>
              <a:ext cx="0" cy="4776924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37">
              <a:extLst>
                <a:ext uri="{FF2B5EF4-FFF2-40B4-BE49-F238E27FC236}">
                  <a16:creationId xmlns:a16="http://schemas.microsoft.com/office/drawing/2014/main" id="{D3C67D87-FF16-8D4D-C5BB-782544C7ABC2}"/>
                </a:ext>
              </a:extLst>
            </p:cNvPr>
            <p:cNvCxnSpPr>
              <a:cxnSpLocks/>
            </p:cNvCxnSpPr>
            <p:nvPr/>
          </p:nvCxnSpPr>
          <p:spPr>
            <a:xfrm>
              <a:off x="7282406" y="2083450"/>
              <a:ext cx="342610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CuadroTexto 38">
              <a:extLst>
                <a:ext uri="{FF2B5EF4-FFF2-40B4-BE49-F238E27FC236}">
                  <a16:creationId xmlns:a16="http://schemas.microsoft.com/office/drawing/2014/main" id="{90954783-6880-D14C-61E6-4332A9ADB1E1}"/>
                </a:ext>
              </a:extLst>
            </p:cNvPr>
            <p:cNvSpPr txBox="1"/>
            <p:nvPr/>
          </p:nvSpPr>
          <p:spPr>
            <a:xfrm>
              <a:off x="1493133" y="1700568"/>
              <a:ext cx="33450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sz="16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Blinker SemiBold" panose="02000000000000000000" pitchFamily="2" charset="0"/>
                </a:rPr>
                <a:t>Fron-end</a:t>
              </a:r>
              <a:r>
                <a:rPr lang="es-419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linker SemiBold" panose="02000000000000000000" pitchFamily="2" charset="0"/>
                </a:rPr>
                <a:t> RF</a:t>
              </a:r>
              <a:endParaRPr lang="es-MX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linker SemiBold" panose="02000000000000000000" pitchFamily="2" charset="0"/>
              </a:endParaRPr>
            </a:p>
          </p:txBody>
        </p:sp>
        <p:sp>
          <p:nvSpPr>
            <p:cNvPr id="40" name="CuadroTexto 39">
              <a:extLst>
                <a:ext uri="{FF2B5EF4-FFF2-40B4-BE49-F238E27FC236}">
                  <a16:creationId xmlns:a16="http://schemas.microsoft.com/office/drawing/2014/main" id="{0B37C95E-9905-9B25-E8DB-801C79B65F6B}"/>
                </a:ext>
              </a:extLst>
            </p:cNvPr>
            <p:cNvSpPr txBox="1"/>
            <p:nvPr/>
          </p:nvSpPr>
          <p:spPr>
            <a:xfrm>
              <a:off x="4838214" y="1699055"/>
              <a:ext cx="24441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linker SemiBold" panose="02000000000000000000" pitchFamily="2" charset="0"/>
                </a:rPr>
                <a:t>Frecuencia Intermedia</a:t>
              </a:r>
              <a:endParaRPr lang="es-MX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linker SemiBold" panose="02000000000000000000" pitchFamily="2" charset="0"/>
              </a:endParaRPr>
            </a:p>
          </p:txBody>
        </p:sp>
        <p:sp>
          <p:nvSpPr>
            <p:cNvPr id="41" name="CuadroTexto 40">
              <a:extLst>
                <a:ext uri="{FF2B5EF4-FFF2-40B4-BE49-F238E27FC236}">
                  <a16:creationId xmlns:a16="http://schemas.microsoft.com/office/drawing/2014/main" id="{C2DFD877-3970-537A-D9C4-2F17466D7F9D}"/>
                </a:ext>
              </a:extLst>
            </p:cNvPr>
            <p:cNvSpPr txBox="1"/>
            <p:nvPr/>
          </p:nvSpPr>
          <p:spPr>
            <a:xfrm>
              <a:off x="7293972" y="1700984"/>
              <a:ext cx="340489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linker SemiBold" panose="02000000000000000000" pitchFamily="2" charset="0"/>
                </a:rPr>
                <a:t>Procesamiento en banda base</a:t>
              </a:r>
              <a:endParaRPr lang="es-MX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linker SemiBold" panose="02000000000000000000" pitchFamily="2" charset="0"/>
              </a:endParaRPr>
            </a:p>
          </p:txBody>
        </p:sp>
      </p:grpSp>
      <p:grpSp>
        <p:nvGrpSpPr>
          <p:cNvPr id="45" name="Grupo 44">
            <a:extLst>
              <a:ext uri="{FF2B5EF4-FFF2-40B4-BE49-F238E27FC236}">
                <a16:creationId xmlns:a16="http://schemas.microsoft.com/office/drawing/2014/main" id="{42265AD8-9466-A39F-8355-E02681532A16}"/>
              </a:ext>
            </a:extLst>
          </p:cNvPr>
          <p:cNvGrpSpPr/>
          <p:nvPr/>
        </p:nvGrpSpPr>
        <p:grpSpPr>
          <a:xfrm>
            <a:off x="729205" y="2071417"/>
            <a:ext cx="11169565" cy="4306230"/>
            <a:chOff x="729205" y="2187167"/>
            <a:chExt cx="11169565" cy="4306230"/>
          </a:xfrm>
        </p:grpSpPr>
        <p:sp>
          <p:nvSpPr>
            <p:cNvPr id="43" name="Forma libre: forma 42">
              <a:extLst>
                <a:ext uri="{FF2B5EF4-FFF2-40B4-BE49-F238E27FC236}">
                  <a16:creationId xmlns:a16="http://schemas.microsoft.com/office/drawing/2014/main" id="{4916CC5F-F51A-1E85-4A59-FA0A3FD934DB}"/>
                </a:ext>
              </a:extLst>
            </p:cNvPr>
            <p:cNvSpPr/>
            <p:nvPr/>
          </p:nvSpPr>
          <p:spPr>
            <a:xfrm>
              <a:off x="729205" y="2465408"/>
              <a:ext cx="10926501" cy="4027989"/>
            </a:xfrm>
            <a:custGeom>
              <a:avLst/>
              <a:gdLst>
                <a:gd name="connsiteX0" fmla="*/ 0 w 10926501"/>
                <a:gd name="connsiteY0" fmla="*/ 1794076 h 4027989"/>
                <a:gd name="connsiteX1" fmla="*/ 3773347 w 10926501"/>
                <a:gd name="connsiteY1" fmla="*/ 1782501 h 4027989"/>
                <a:gd name="connsiteX2" fmla="*/ 3773347 w 10926501"/>
                <a:gd name="connsiteY2" fmla="*/ 23149 h 4027989"/>
                <a:gd name="connsiteX3" fmla="*/ 10926501 w 10926501"/>
                <a:gd name="connsiteY3" fmla="*/ 0 h 4027989"/>
                <a:gd name="connsiteX4" fmla="*/ 10914927 w 10926501"/>
                <a:gd name="connsiteY4" fmla="*/ 4027989 h 4027989"/>
                <a:gd name="connsiteX5" fmla="*/ 11575 w 10926501"/>
                <a:gd name="connsiteY5" fmla="*/ 4027989 h 4027989"/>
                <a:gd name="connsiteX6" fmla="*/ 0 w 10926501"/>
                <a:gd name="connsiteY6" fmla="*/ 1794076 h 402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6501" h="4027989">
                  <a:moveTo>
                    <a:pt x="0" y="1794076"/>
                  </a:moveTo>
                  <a:lnTo>
                    <a:pt x="3773347" y="1782501"/>
                  </a:lnTo>
                  <a:lnTo>
                    <a:pt x="3773347" y="23149"/>
                  </a:lnTo>
                  <a:lnTo>
                    <a:pt x="10926501" y="0"/>
                  </a:lnTo>
                  <a:lnTo>
                    <a:pt x="10914927" y="4027989"/>
                  </a:lnTo>
                  <a:lnTo>
                    <a:pt x="11575" y="4027989"/>
                  </a:lnTo>
                  <a:cubicBezTo>
                    <a:pt x="7717" y="3283351"/>
                    <a:pt x="3858" y="2538714"/>
                    <a:pt x="0" y="1794076"/>
                  </a:cubicBezTo>
                  <a:close/>
                </a:path>
              </a:pathLst>
            </a:cu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CuadroTexto 43">
              <a:extLst>
                <a:ext uri="{FF2B5EF4-FFF2-40B4-BE49-F238E27FC236}">
                  <a16:creationId xmlns:a16="http://schemas.microsoft.com/office/drawing/2014/main" id="{54691BDE-9494-93ED-E5B7-C017D38CB49E}"/>
                </a:ext>
              </a:extLst>
            </p:cNvPr>
            <p:cNvSpPr txBox="1"/>
            <p:nvPr/>
          </p:nvSpPr>
          <p:spPr>
            <a:xfrm>
              <a:off x="9792186" y="2187167"/>
              <a:ext cx="21065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sz="1600" b="1" dirty="0">
                  <a:solidFill>
                    <a:srgbClr val="FF0000"/>
                  </a:solidFill>
                  <a:latin typeface="Blinker SemiBold" panose="02000000000000000000" pitchFamily="2" charset="0"/>
                </a:rPr>
                <a:t>Banda de 433 MHZ</a:t>
              </a:r>
              <a:endParaRPr lang="es-MX" sz="1600" b="1" dirty="0">
                <a:solidFill>
                  <a:srgbClr val="FF0000"/>
                </a:solidFill>
                <a:latin typeface="Blinker SemiBold" panose="02000000000000000000" pitchFamily="2" charset="0"/>
              </a:endParaRPr>
            </a:p>
          </p:txBody>
        </p:sp>
      </p:grpSp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</p:spTree>
    <p:extLst>
      <p:ext uri="{BB962C8B-B14F-4D97-AF65-F5344CB8AC3E}">
        <p14:creationId xmlns:p14="http://schemas.microsoft.com/office/powerpoint/2010/main" val="905710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BE1D0E0-D421-0C8E-DD03-9B0BFA24772B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4659D5A-E4F6-2ABE-BAF8-4D61C083E4BD}"/>
              </a:ext>
            </a:extLst>
          </p:cNvPr>
          <p:cNvSpPr txBox="1"/>
          <p:nvPr/>
        </p:nvSpPr>
        <p:spPr>
          <a:xfrm>
            <a:off x="562060" y="1158336"/>
            <a:ext cx="11405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comunicaciones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DAEC2EA-CB4F-4C86-A123-34B57A66E215}"/>
              </a:ext>
            </a:extLst>
          </p:cNvPr>
          <p:cNvSpPr txBox="1"/>
          <p:nvPr/>
        </p:nvSpPr>
        <p:spPr>
          <a:xfrm>
            <a:off x="7934961" y="1209731"/>
            <a:ext cx="39319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Modulación LoRa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pic>
        <p:nvPicPr>
          <p:cNvPr id="15362" name="Picture 2" descr="LoRa Sensors | LoRaWAN Technology | LoRa IoT Sensors">
            <a:extLst>
              <a:ext uri="{FF2B5EF4-FFF2-40B4-BE49-F238E27FC236}">
                <a16:creationId xmlns:a16="http://schemas.microsoft.com/office/drawing/2014/main" id="{0B0AFBEF-CC07-B737-16AA-F16C2E6EDB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5" t="15755" r="18155"/>
          <a:stretch/>
        </p:blipFill>
        <p:spPr bwMode="auto">
          <a:xfrm>
            <a:off x="562060" y="1620001"/>
            <a:ext cx="1810750" cy="1581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7C343F35-C3C0-92A1-87A8-5EFD28D4E629}"/>
              </a:ext>
            </a:extLst>
          </p:cNvPr>
          <p:cNvSpPr txBox="1"/>
          <p:nvPr/>
        </p:nvSpPr>
        <p:spPr>
          <a:xfrm>
            <a:off x="2476985" y="1689450"/>
            <a:ext cx="9494069" cy="1512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dirty="0">
                <a:latin typeface="Blinker ExtraLight" panose="02000000000000000000" pitchFamily="2" charset="0"/>
              </a:rPr>
              <a:t>Esquema de modulación de espectro esparcido de propiedad intelectual.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dirty="0">
                <a:latin typeface="Blinker ExtraLight" panose="02000000000000000000" pitchFamily="2" charset="0"/>
              </a:rPr>
              <a:t>Permite optimizar el desempeño de la red a través de compromisos entre tasa de datos y potencia con el uso de factores de esparcimiento ortogonales.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dirty="0">
                <a:latin typeface="Blinker ExtraLight" panose="02000000000000000000" pitchFamily="2" charset="0"/>
              </a:rPr>
              <a:t>Implementación de capa física agnóstica de la implementación de capas superiores.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5D0487AF-C5C6-D855-C77A-385AA0321E51}"/>
              </a:ext>
            </a:extLst>
          </p:cNvPr>
          <p:cNvGrpSpPr>
            <a:grpSpLocks noChangeAspect="1"/>
          </p:cNvGrpSpPr>
          <p:nvPr/>
        </p:nvGrpSpPr>
        <p:grpSpPr>
          <a:xfrm>
            <a:off x="6584306" y="3326554"/>
            <a:ext cx="5178983" cy="2968303"/>
            <a:chOff x="714460" y="3526809"/>
            <a:chExt cx="4720538" cy="2705548"/>
          </a:xfrm>
        </p:grpSpPr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24F5D964-C927-8BA2-6C04-DECF66B15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4460" y="3526809"/>
              <a:ext cx="4568138" cy="2495149"/>
            </a:xfrm>
            <a:prstGeom prst="rect">
              <a:avLst/>
            </a:prstGeom>
          </p:spPr>
        </p:pic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B35E6D90-6115-B7D8-DA77-6377AA9736B6}"/>
                </a:ext>
              </a:extLst>
            </p:cNvPr>
            <p:cNvSpPr txBox="1"/>
            <p:nvPr/>
          </p:nvSpPr>
          <p:spPr>
            <a:xfrm>
              <a:off x="714460" y="6021958"/>
              <a:ext cx="4720538" cy="210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MX"/>
              </a:defPPr>
              <a:lvl1pPr marL="285750" indent="-285750" algn="just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latin typeface="Blinker ExtraLight" panose="02000000000000000000" pitchFamily="2" charset="0"/>
                </a:defRPr>
              </a:lvl1pPr>
            </a:lstStyle>
            <a:p>
              <a:pPr marL="0" indent="0" algn="ctr">
                <a:buNone/>
              </a:pPr>
              <a:r>
                <a:rPr lang="es-MX" sz="900" b="1" dirty="0"/>
                <a:t>*</a:t>
              </a:r>
              <a:r>
                <a:rPr lang="es-MX" sz="900" b="1" dirty="0" err="1"/>
                <a:t>Semtech</a:t>
              </a:r>
              <a:r>
                <a:rPr lang="es-MX" sz="900" b="1" dirty="0"/>
                <a:t> </a:t>
              </a:r>
              <a:r>
                <a:rPr lang="es-MX" sz="900" b="1" dirty="0" err="1"/>
                <a:t>Application</a:t>
              </a:r>
              <a:r>
                <a:rPr lang="es-MX" sz="900" b="1" dirty="0"/>
                <a:t> Note AN1200.22, “LoRa™ </a:t>
              </a:r>
              <a:r>
                <a:rPr lang="es-MX" sz="900" b="1" dirty="0" err="1"/>
                <a:t>Modulation</a:t>
              </a:r>
              <a:r>
                <a:rPr lang="es-MX" sz="900" b="1" dirty="0"/>
                <a:t> </a:t>
              </a:r>
              <a:r>
                <a:rPr lang="es-MX" sz="900" b="1" dirty="0" err="1"/>
                <a:t>Basics</a:t>
              </a:r>
              <a:r>
                <a:rPr lang="es-MX" sz="900" b="1" dirty="0"/>
                <a:t>”</a:t>
              </a:r>
            </a:p>
          </p:txBody>
        </p:sp>
      </p:grp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4538E91-FD13-8460-D2FB-87D970146151}"/>
              </a:ext>
            </a:extLst>
          </p:cNvPr>
          <p:cNvSpPr txBox="1"/>
          <p:nvPr/>
        </p:nvSpPr>
        <p:spPr>
          <a:xfrm>
            <a:off x="562060" y="3428999"/>
            <a:ext cx="545565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s-419" dirty="0">
                <a:latin typeface="Blinker ExtraLight" panose="02000000000000000000" pitchFamily="2" charset="0"/>
              </a:rPr>
              <a:t>Propiedades clave: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Blinker ExtraLight" panose="02000000000000000000" pitchFamily="2" charset="0"/>
              <a:buChar char="–"/>
            </a:pPr>
            <a:r>
              <a:rPr lang="es-419" b="1" dirty="0">
                <a:latin typeface="Blinker ExtraLight" panose="02000000000000000000" pitchFamily="2" charset="0"/>
              </a:rPr>
              <a:t>Ancho de banda escalable.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Blinker ExtraLight" panose="02000000000000000000" pitchFamily="2" charset="0"/>
              <a:buChar char="–"/>
            </a:pPr>
            <a:r>
              <a:rPr lang="es-419" b="1" dirty="0">
                <a:latin typeface="Blinker ExtraLight" panose="02000000000000000000" pitchFamily="2" charset="0"/>
              </a:rPr>
              <a:t>Largo alcance.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Blinker ExtraLight" panose="02000000000000000000" pitchFamily="2" charset="0"/>
              <a:buChar char="–"/>
            </a:pPr>
            <a:r>
              <a:rPr lang="es-419" b="1" dirty="0">
                <a:latin typeface="Blinker ExtraLight" panose="02000000000000000000" pitchFamily="2" charset="0"/>
              </a:rPr>
              <a:t>Bajo consumo.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Blinker ExtraLight" panose="02000000000000000000" pitchFamily="2" charset="0"/>
              <a:buChar char="–"/>
            </a:pPr>
            <a:r>
              <a:rPr lang="es-419" b="1" dirty="0">
                <a:latin typeface="Blinker ExtraLight" panose="02000000000000000000" pitchFamily="2" charset="0"/>
              </a:rPr>
              <a:t>Robustez.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Blinker ExtraLight" panose="02000000000000000000" pitchFamily="2" charset="0"/>
              <a:buChar char="–"/>
            </a:pPr>
            <a:r>
              <a:rPr lang="es-419" b="1" dirty="0">
                <a:latin typeface="Blinker ExtraLight" panose="02000000000000000000" pitchFamily="2" charset="0"/>
              </a:rPr>
              <a:t>Resistencia a efecto Doppler.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Blinker ExtraLight" panose="02000000000000000000" pitchFamily="2" charset="0"/>
              <a:buChar char="–"/>
            </a:pPr>
            <a:r>
              <a:rPr lang="es-419" b="1" dirty="0">
                <a:latin typeface="Blinker ExtraLight" panose="02000000000000000000" pitchFamily="2" charset="0"/>
              </a:rPr>
              <a:t>Resistencia a la </a:t>
            </a:r>
            <a:r>
              <a:rPr lang="es-419" b="1" dirty="0" err="1">
                <a:latin typeface="Blinker ExtraLight" panose="02000000000000000000" pitchFamily="2" charset="0"/>
              </a:rPr>
              <a:t>multi-trayectoria</a:t>
            </a:r>
            <a:r>
              <a:rPr lang="es-419" b="1" dirty="0">
                <a:latin typeface="Blinker ExtraLight" panose="02000000000000000000" pitchFamily="2" charset="0"/>
              </a:rPr>
              <a:t> y desvanecimiento.</a:t>
            </a:r>
          </a:p>
        </p:txBody>
      </p:sp>
    </p:spTree>
    <p:extLst>
      <p:ext uri="{BB962C8B-B14F-4D97-AF65-F5344CB8AC3E}">
        <p14:creationId xmlns:p14="http://schemas.microsoft.com/office/powerpoint/2010/main" val="2933805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BE1D0E0-D421-0C8E-DD03-9B0BFA24772B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4659D5A-E4F6-2ABE-BAF8-4D61C083E4BD}"/>
              </a:ext>
            </a:extLst>
          </p:cNvPr>
          <p:cNvSpPr txBox="1"/>
          <p:nvPr/>
        </p:nvSpPr>
        <p:spPr>
          <a:xfrm>
            <a:off x="562060" y="1158336"/>
            <a:ext cx="11405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comunicaciones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DAEC2EA-CB4F-4C86-A123-34B57A66E215}"/>
              </a:ext>
            </a:extLst>
          </p:cNvPr>
          <p:cNvSpPr txBox="1"/>
          <p:nvPr/>
        </p:nvSpPr>
        <p:spPr>
          <a:xfrm>
            <a:off x="7934961" y="1209731"/>
            <a:ext cx="39319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Modulación LoRa en satélites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963A58B1-94C3-32B2-AE8E-58CC6F1EC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184" y="1620001"/>
            <a:ext cx="3951922" cy="3298711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58E3700B-CEDE-520E-30C1-5BA90A8855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7" r="5038"/>
          <a:stretch/>
        </p:blipFill>
        <p:spPr>
          <a:xfrm>
            <a:off x="7099286" y="1650484"/>
            <a:ext cx="3438079" cy="329871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159D93BE-4709-F6CF-F97D-4F64DC5E8A08}"/>
              </a:ext>
            </a:extLst>
          </p:cNvPr>
          <p:cNvSpPr txBox="1"/>
          <p:nvPr/>
        </p:nvSpPr>
        <p:spPr>
          <a:xfrm>
            <a:off x="824583" y="5141723"/>
            <a:ext cx="10880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dirty="0">
                <a:latin typeface="Blinker ExtraLight" panose="02000000000000000000" pitchFamily="2" charset="0"/>
              </a:rPr>
              <a:t>Ahora LoRa también aparece en satélites con la tecnología LoRa FHSS permitiendo a los satélites conectar dispositivos de internet de las cosas (IoT) en áreas remotas. Esto habilita la creación de servicios  de conectividad IoT basada en </a:t>
            </a:r>
            <a:r>
              <a:rPr lang="es-419" dirty="0" err="1">
                <a:latin typeface="Blinker ExtraLight" panose="02000000000000000000" pitchFamily="2" charset="0"/>
              </a:rPr>
              <a:t>satelites</a:t>
            </a:r>
            <a:r>
              <a:rPr lang="es-419" dirty="0">
                <a:latin typeface="Blinker ExtraLight" panose="02000000000000000000" pitchFamily="2" charset="0"/>
              </a:rPr>
              <a:t> a más bajo costo, en tiempo real, bidireccional y masiva.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44A0FCA-6875-B5D0-5F78-BE75A79ECBD1}"/>
              </a:ext>
            </a:extLst>
          </p:cNvPr>
          <p:cNvSpPr txBox="1"/>
          <p:nvPr/>
        </p:nvSpPr>
        <p:spPr>
          <a:xfrm>
            <a:off x="1955452" y="6079351"/>
            <a:ext cx="82810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latin typeface="Blinker ExtraLight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s-MX" sz="900" b="1" dirty="0"/>
              <a:t>*</a:t>
            </a:r>
            <a:r>
              <a:rPr lang="es-MX" sz="900" b="1" dirty="0" err="1"/>
              <a:t>Semtech</a:t>
            </a:r>
            <a:r>
              <a:rPr lang="es-MX" sz="900" b="1" dirty="0"/>
              <a:t>. “</a:t>
            </a:r>
            <a:r>
              <a:rPr lang="es-MX" sz="900" b="1" dirty="0" err="1"/>
              <a:t>Satellite-based</a:t>
            </a:r>
            <a:r>
              <a:rPr lang="es-MX" sz="900" b="1" dirty="0"/>
              <a:t> IoT </a:t>
            </a:r>
            <a:r>
              <a:rPr lang="es-MX" sz="900" b="1" dirty="0" err="1"/>
              <a:t>Connectivity</a:t>
            </a:r>
            <a:r>
              <a:rPr lang="es-MX" sz="900" b="1" dirty="0"/>
              <a:t>,” </a:t>
            </a:r>
            <a:r>
              <a:rPr lang="en-US" sz="900" b="1" dirty="0"/>
              <a:t>&lt;https://info.semtech.com/satellite-based-iot-connectivity-infographic</a:t>
            </a:r>
            <a:r>
              <a:rPr lang="es-MX" sz="900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493980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52B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B87A9E0-C012-6629-96E2-3D02270D169F}"/>
              </a:ext>
            </a:extLst>
          </p:cNvPr>
          <p:cNvSpPr txBox="1"/>
          <p:nvPr/>
        </p:nvSpPr>
        <p:spPr>
          <a:xfrm>
            <a:off x="562060" y="1088886"/>
            <a:ext cx="11309900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Bef>
                <a:spcPts val="3000"/>
              </a:spcBef>
              <a:spcAft>
                <a:spcPts val="3000"/>
              </a:spcAft>
              <a:buFontTx/>
              <a:buAutoNum type="arabicPeriod"/>
            </a:pPr>
            <a:r>
              <a:rPr lang="es-MX" sz="3200" b="1" dirty="0">
                <a:latin typeface="Blinker ExtraLight" panose="02000000000000000000" pitchFamily="2" charset="0"/>
              </a:rPr>
              <a:t>Caracterización del subsistema de comunicaciones y antenas del kit </a:t>
            </a:r>
            <a:r>
              <a:rPr lang="es-MX" sz="3200" b="1" dirty="0" err="1">
                <a:latin typeface="Blinker ExtraLight" panose="02000000000000000000" pitchFamily="2" charset="0"/>
              </a:rPr>
              <a:t>CuboZat</a:t>
            </a:r>
            <a:r>
              <a:rPr lang="es-MX" sz="3200" b="1" dirty="0">
                <a:latin typeface="Blinker ExtraLight" panose="02000000000000000000" pitchFamily="2" charset="0"/>
              </a:rPr>
              <a:t> v1.0.</a:t>
            </a:r>
            <a:endParaRPr lang="es-419" sz="3200" b="1" dirty="0">
              <a:latin typeface="Blinker ExtraLight" panose="02000000000000000000" pitchFamily="2" charset="0"/>
            </a:endParaRPr>
          </a:p>
          <a:p>
            <a:pPr marL="514350" indent="-514350">
              <a:spcBef>
                <a:spcPts val="3000"/>
              </a:spcBef>
              <a:spcAft>
                <a:spcPts val="3000"/>
              </a:spcAft>
              <a:buAutoNum type="arabicPeriod"/>
            </a:pPr>
            <a:r>
              <a:rPr lang="es-419" sz="3200" b="1" dirty="0">
                <a:latin typeface="Blinker ExtraLight" panose="02000000000000000000" pitchFamily="2" charset="0"/>
              </a:rPr>
              <a:t>Introducción al diseño de una misión </a:t>
            </a:r>
            <a:r>
              <a:rPr lang="es-419" sz="3200" b="1" dirty="0" err="1">
                <a:latin typeface="Blinker ExtraLight" panose="02000000000000000000" pitchFamily="2" charset="0"/>
              </a:rPr>
              <a:t>CubeSat</a:t>
            </a:r>
            <a:r>
              <a:rPr lang="es-419" sz="3200" b="1" dirty="0">
                <a:latin typeface="Blinker ExtraLight" panose="02000000000000000000" pitchFamily="2" charset="0"/>
              </a:rPr>
              <a:t>.</a:t>
            </a:r>
          </a:p>
          <a:p>
            <a:pPr marL="514350" indent="-514350">
              <a:spcBef>
                <a:spcPts val="3000"/>
              </a:spcBef>
              <a:spcAft>
                <a:spcPts val="3000"/>
              </a:spcAft>
              <a:buAutoNum type="arabicPeriod"/>
            </a:pPr>
            <a:r>
              <a:rPr lang="es-419" sz="3200" b="1" dirty="0">
                <a:latin typeface="Blinker ExtraLight" panose="02000000000000000000" pitchFamily="2" charset="0"/>
              </a:rPr>
              <a:t>Modo Misión del </a:t>
            </a:r>
            <a:r>
              <a:rPr lang="es-419" sz="3200" b="1" dirty="0" err="1">
                <a:latin typeface="Blinker ExtraLight" panose="02000000000000000000" pitchFamily="2" charset="0"/>
              </a:rPr>
              <a:t>CuboZat</a:t>
            </a:r>
            <a:r>
              <a:rPr lang="es-419" sz="3200" b="1" dirty="0">
                <a:latin typeface="Blinker ExtraLight" panose="02000000000000000000" pitchFamily="2" charset="0"/>
              </a:rPr>
              <a:t> v1.0.</a:t>
            </a:r>
          </a:p>
          <a:p>
            <a:endParaRPr lang="es-MX" sz="3200" b="1" dirty="0">
              <a:latin typeface="Blinker ExtraLight" panose="02000000000000000000" pitchFamily="2" charset="0"/>
            </a:endParaRPr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77648D71-0EC7-470F-8794-5278806A0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</p:spTree>
    <p:extLst>
      <p:ext uri="{BB962C8B-B14F-4D97-AF65-F5344CB8AC3E}">
        <p14:creationId xmlns:p14="http://schemas.microsoft.com/office/powerpoint/2010/main" val="2822950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antena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6953D3-5454-2B04-80CE-58EAC5AD626A}"/>
              </a:ext>
            </a:extLst>
          </p:cNvPr>
          <p:cNvSpPr txBox="1"/>
          <p:nvPr/>
        </p:nvSpPr>
        <p:spPr>
          <a:xfrm>
            <a:off x="9745235" y="1209731"/>
            <a:ext cx="21216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Descripción PCB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52C41F18-689E-0C8A-3FDD-4660F415F3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24" y="734411"/>
            <a:ext cx="11516552" cy="6478062"/>
          </a:xfrm>
          <a:prstGeom prst="rect">
            <a:avLst/>
          </a:prstGeom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4B4AEC83-3628-CA2D-C8D0-824A0FC03B4F}"/>
              </a:ext>
            </a:extLst>
          </p:cNvPr>
          <p:cNvSpPr/>
          <p:nvPr/>
        </p:nvSpPr>
        <p:spPr>
          <a:xfrm>
            <a:off x="5787343" y="3553427"/>
            <a:ext cx="636606" cy="717632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4B7305C1-BA26-4A50-EBA3-C704633FD7DC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 flipV="1">
            <a:off x="6423949" y="2300487"/>
            <a:ext cx="2092328" cy="161175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9DFC4A7-9EEA-6F2D-E834-3CEDEBE17050}"/>
              </a:ext>
            </a:extLst>
          </p:cNvPr>
          <p:cNvSpPr txBox="1"/>
          <p:nvPr/>
        </p:nvSpPr>
        <p:spPr>
          <a:xfrm>
            <a:off x="8516277" y="1884988"/>
            <a:ext cx="3445716" cy="83099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SMA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Conector coaxial RF SMA Jack de ángulo recto a 50 </a:t>
            </a:r>
            <a:r>
              <a:rPr lang="es-MX" sz="1600" b="1" dirty="0" err="1">
                <a:latin typeface="Blinker SemiBold" panose="02000000000000000000" pitchFamily="2" charset="0"/>
              </a:rPr>
              <a:t>Ohms</a:t>
            </a:r>
            <a:endParaRPr lang="es-MX" sz="1600" b="1" dirty="0">
              <a:latin typeface="Blinker SemiBold" panose="02000000000000000000" pitchFamily="2" charset="0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06C53997-C7D2-3200-035D-D437DBE533D0}"/>
              </a:ext>
            </a:extLst>
          </p:cNvPr>
          <p:cNvSpPr/>
          <p:nvPr/>
        </p:nvSpPr>
        <p:spPr>
          <a:xfrm>
            <a:off x="5787343" y="5165183"/>
            <a:ext cx="636606" cy="614332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30F174D4-DF01-3852-81F0-30041333E2B6}"/>
              </a:ext>
            </a:extLst>
          </p:cNvPr>
          <p:cNvSpPr txBox="1"/>
          <p:nvPr/>
        </p:nvSpPr>
        <p:spPr>
          <a:xfrm>
            <a:off x="8513309" y="5364016"/>
            <a:ext cx="3445716" cy="83099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ON/OFF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Interruptor general de encendido y apagado del </a:t>
            </a:r>
            <a:r>
              <a:rPr lang="es-MX" sz="1600" b="1" dirty="0" err="1">
                <a:latin typeface="Blinker SemiBold" panose="02000000000000000000" pitchFamily="2" charset="0"/>
              </a:rPr>
              <a:t>CuboZat</a:t>
            </a:r>
            <a:r>
              <a:rPr lang="es-MX" sz="1600" b="1" dirty="0">
                <a:latin typeface="Blinker SemiBold" panose="02000000000000000000" pitchFamily="2" charset="0"/>
              </a:rPr>
              <a:t> v1.0</a:t>
            </a:r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4F47ABAA-EBBF-14FC-2317-B85E08E1CB0A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6423949" y="5472349"/>
            <a:ext cx="2089360" cy="30716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ángulo 26">
            <a:extLst>
              <a:ext uri="{FF2B5EF4-FFF2-40B4-BE49-F238E27FC236}">
                <a16:creationId xmlns:a16="http://schemas.microsoft.com/office/drawing/2014/main" id="{CFA924C0-43F0-AB0F-8E1C-1AA58AA05A68}"/>
              </a:ext>
            </a:extLst>
          </p:cNvPr>
          <p:cNvSpPr/>
          <p:nvPr/>
        </p:nvSpPr>
        <p:spPr>
          <a:xfrm>
            <a:off x="795142" y="3440575"/>
            <a:ext cx="10641670" cy="994459"/>
          </a:xfrm>
          <a:prstGeom prst="rect">
            <a:avLst/>
          </a:prstGeom>
          <a:noFill/>
          <a:ln w="28575">
            <a:solidFill>
              <a:schemeClr val="accent4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31D9B4-99FF-08B9-6F59-50D9CCAB27C9}"/>
              </a:ext>
            </a:extLst>
          </p:cNvPr>
          <p:cNvSpPr txBox="1"/>
          <p:nvPr/>
        </p:nvSpPr>
        <p:spPr>
          <a:xfrm>
            <a:off x="649222" y="1850276"/>
            <a:ext cx="3026502" cy="830997"/>
          </a:xfrm>
          <a:prstGeom prst="rect">
            <a:avLst/>
          </a:prstGeom>
          <a:noFill/>
          <a:ln w="19050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Antena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Antena dipolo de ½ de longitud de onda</a:t>
            </a:r>
          </a:p>
        </p:txBody>
      </p: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3CECB767-4480-CD0F-F8F4-47E31781F279}"/>
              </a:ext>
            </a:extLst>
          </p:cNvPr>
          <p:cNvCxnSpPr>
            <a:cxnSpLocks/>
            <a:endCxn id="29" idx="2"/>
          </p:cNvCxnSpPr>
          <p:nvPr/>
        </p:nvCxnSpPr>
        <p:spPr>
          <a:xfrm flipH="1" flipV="1">
            <a:off x="2162473" y="2681273"/>
            <a:ext cx="187188" cy="766073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ángulo 36">
            <a:extLst>
              <a:ext uri="{FF2B5EF4-FFF2-40B4-BE49-F238E27FC236}">
                <a16:creationId xmlns:a16="http://schemas.microsoft.com/office/drawing/2014/main" id="{7E880F44-5932-8FD6-6E92-FD6C3BF22AAE}"/>
              </a:ext>
            </a:extLst>
          </p:cNvPr>
          <p:cNvSpPr/>
          <p:nvPr/>
        </p:nvSpPr>
        <p:spPr>
          <a:xfrm>
            <a:off x="5000263" y="5364016"/>
            <a:ext cx="449356" cy="444652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8CA7F4A6-4856-2B24-E454-8A2C05EF1368}"/>
              </a:ext>
            </a:extLst>
          </p:cNvPr>
          <p:cNvSpPr txBox="1"/>
          <p:nvPr/>
        </p:nvSpPr>
        <p:spPr>
          <a:xfrm>
            <a:off x="649222" y="5364015"/>
            <a:ext cx="3026502" cy="83099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Conector P11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Salida del interruptor general hacia etapa de potencia</a:t>
            </a:r>
          </a:p>
        </p:txBody>
      </p:sp>
    </p:spTree>
    <p:extLst>
      <p:ext uri="{BB962C8B-B14F-4D97-AF65-F5344CB8AC3E}">
        <p14:creationId xmlns:p14="http://schemas.microsoft.com/office/powerpoint/2010/main" val="3701805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antena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86F671D-467D-6844-F832-19A3645E1D33}"/>
              </a:ext>
            </a:extLst>
          </p:cNvPr>
          <p:cNvGrpSpPr/>
          <p:nvPr/>
        </p:nvGrpSpPr>
        <p:grpSpPr>
          <a:xfrm>
            <a:off x="1743160" y="1776578"/>
            <a:ext cx="9267740" cy="4363248"/>
            <a:chOff x="714460" y="1689450"/>
            <a:chExt cx="9267740" cy="4363248"/>
          </a:xfrm>
        </p:grpSpPr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BE97CA40-EDF9-0911-8A90-A4B8DA118D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37" r="9633"/>
            <a:stretch/>
          </p:blipFill>
          <p:spPr>
            <a:xfrm>
              <a:off x="714460" y="1689450"/>
              <a:ext cx="4451900" cy="4355081"/>
            </a:xfrm>
            <a:prstGeom prst="rect">
              <a:avLst/>
            </a:prstGeom>
          </p:spPr>
        </p:pic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D29812AB-E999-15CF-4FC3-AE83F10D70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45" r="9208"/>
            <a:stretch/>
          </p:blipFill>
          <p:spPr>
            <a:xfrm>
              <a:off x="5516880" y="1697618"/>
              <a:ext cx="4465320" cy="4355080"/>
            </a:xfrm>
            <a:prstGeom prst="rect">
              <a:avLst/>
            </a:prstGeom>
          </p:spPr>
        </p:pic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6953D3-5454-2B04-80CE-58EAC5AD626A}"/>
              </a:ext>
            </a:extLst>
          </p:cNvPr>
          <p:cNvSpPr txBox="1"/>
          <p:nvPr/>
        </p:nvSpPr>
        <p:spPr>
          <a:xfrm>
            <a:off x="9745235" y="1209731"/>
            <a:ext cx="21216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Diseño PCB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2221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antena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6953D3-5454-2B04-80CE-58EAC5AD626A}"/>
              </a:ext>
            </a:extLst>
          </p:cNvPr>
          <p:cNvSpPr txBox="1"/>
          <p:nvPr/>
        </p:nvSpPr>
        <p:spPr>
          <a:xfrm>
            <a:off x="4988689" y="1209731"/>
            <a:ext cx="687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Caracterización de parámetro S11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2E08055D-ED16-310D-0E3D-35C96E3ADC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" r="448"/>
          <a:stretch/>
        </p:blipFill>
        <p:spPr>
          <a:xfrm>
            <a:off x="694140" y="1632332"/>
            <a:ext cx="6170705" cy="4682220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4AD86CE6-D0E5-707D-5EF7-80667BB19E13}"/>
              </a:ext>
            </a:extLst>
          </p:cNvPr>
          <p:cNvSpPr txBox="1"/>
          <p:nvPr/>
        </p:nvSpPr>
        <p:spPr>
          <a:xfrm>
            <a:off x="7000240" y="2715610"/>
            <a:ext cx="486663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Coeficiente de reflexión del puerto de entrada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endParaRPr lang="es-419" b="1" dirty="0">
              <a:latin typeface="Blinker ExtraLight" panose="02000000000000000000" pitchFamily="2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Prueba realizada en ambiente controlado y con la antena ensamblada en el CuboZat v1.0.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endParaRPr lang="es-419" b="1" dirty="0">
              <a:latin typeface="Blinker ExtraLight" panose="02000000000000000000" pitchFamily="2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Barrido de frecuencia de 350 MHz a 500 MHz</a:t>
            </a:r>
          </a:p>
        </p:txBody>
      </p:sp>
    </p:spTree>
    <p:extLst>
      <p:ext uri="{BB962C8B-B14F-4D97-AF65-F5344CB8AC3E}">
        <p14:creationId xmlns:p14="http://schemas.microsoft.com/office/powerpoint/2010/main" val="3663513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antena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6953D3-5454-2B04-80CE-58EAC5AD626A}"/>
              </a:ext>
            </a:extLst>
          </p:cNvPr>
          <p:cNvSpPr txBox="1"/>
          <p:nvPr/>
        </p:nvSpPr>
        <p:spPr>
          <a:xfrm>
            <a:off x="4988689" y="1209731"/>
            <a:ext cx="687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Patrón de radiación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81B506D-401B-6C04-2A3C-D5C963332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367" y="1879390"/>
            <a:ext cx="6348683" cy="428474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42FABF2-8DA9-2450-3C5B-3F8690EB9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291" y="2695416"/>
            <a:ext cx="2237009" cy="3004248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3E9EAFEE-7E57-BDB0-9D4C-5699CEB017E1}"/>
              </a:ext>
            </a:extLst>
          </p:cNvPr>
          <p:cNvSpPr txBox="1"/>
          <p:nvPr/>
        </p:nvSpPr>
        <p:spPr>
          <a:xfrm>
            <a:off x="772733" y="6146522"/>
            <a:ext cx="106062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latin typeface="Blinker ExtraLight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s-MX" sz="900" b="1" dirty="0"/>
              <a:t>*Revista Digital de ACTA. “Antenas de telecomunicaciones,” </a:t>
            </a:r>
            <a:r>
              <a:rPr lang="en-US" sz="900" b="1" dirty="0"/>
              <a:t>&lt;https://www.acta.es/medios/articulos/ciencias_y_tecnologia/020001.pdf</a:t>
            </a:r>
            <a:r>
              <a:rPr lang="es-MX" sz="900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513706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antena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6953D3-5454-2B04-80CE-58EAC5AD626A}"/>
              </a:ext>
            </a:extLst>
          </p:cNvPr>
          <p:cNvSpPr txBox="1"/>
          <p:nvPr/>
        </p:nvSpPr>
        <p:spPr>
          <a:xfrm>
            <a:off x="4988689" y="1209731"/>
            <a:ext cx="687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Caracterización de antena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400A26D-F0A3-A8DD-2BCE-82D5E106CAC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46" y="2338427"/>
            <a:ext cx="7506354" cy="327003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15E919E-24F5-A12F-7418-D7FDC475B3D4}"/>
              </a:ext>
            </a:extLst>
          </p:cNvPr>
          <p:cNvSpPr txBox="1"/>
          <p:nvPr/>
        </p:nvSpPr>
        <p:spPr>
          <a:xfrm>
            <a:off x="7666100" y="3428999"/>
            <a:ext cx="48666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sz="2000" b="1" dirty="0">
                <a:latin typeface="Blinker ExtraBold" panose="02000000000000000000" pitchFamily="2" charset="0"/>
              </a:rPr>
              <a:t>Frecuencia central del subsistema de antena: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sz="4000" b="1" dirty="0">
                <a:solidFill>
                  <a:srgbClr val="FF0000"/>
                </a:solidFill>
                <a:latin typeface="Blinker ExtraBold" panose="02000000000000000000" pitchFamily="2" charset="0"/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42659413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antena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6953D3-5454-2B04-80CE-58EAC5AD626A}"/>
              </a:ext>
            </a:extLst>
          </p:cNvPr>
          <p:cNvSpPr txBox="1"/>
          <p:nvPr/>
        </p:nvSpPr>
        <p:spPr>
          <a:xfrm>
            <a:off x="4988689" y="1209731"/>
            <a:ext cx="687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Caracterización de antena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400A26D-F0A3-A8DD-2BCE-82D5E106CAC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634" y="1598602"/>
            <a:ext cx="6391936" cy="2784551"/>
          </a:xfrm>
          <a:prstGeom prst="rect">
            <a:avLst/>
          </a:prstGeom>
        </p:spPr>
      </p:pic>
      <p:graphicFrame>
        <p:nvGraphicFramePr>
          <p:cNvPr id="6" name="Tabla 23">
            <a:extLst>
              <a:ext uri="{FF2B5EF4-FFF2-40B4-BE49-F238E27FC236}">
                <a16:creationId xmlns:a16="http://schemas.microsoft.com/office/drawing/2014/main" id="{1BF122E8-E3FD-FD9A-F566-80D90771BD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7576264"/>
              </p:ext>
            </p:extLst>
          </p:nvPr>
        </p:nvGraphicFramePr>
        <p:xfrm>
          <a:off x="1484365" y="1832985"/>
          <a:ext cx="3468155" cy="934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8155">
                  <a:extLst>
                    <a:ext uri="{9D8B030D-6E8A-4147-A177-3AD203B41FA5}">
                      <a16:colId xmlns:a16="http://schemas.microsoft.com/office/drawing/2014/main" val="4275750395"/>
                    </a:ext>
                  </a:extLst>
                </a:gridCol>
              </a:tblGrid>
              <a:tr h="467116">
                <a:tc>
                  <a:txBody>
                    <a:bodyPr/>
                    <a:lstStyle/>
                    <a:p>
                      <a:pPr algn="ctr"/>
                      <a:r>
                        <a:rPr lang="es-419" sz="1600" dirty="0">
                          <a:latin typeface="Blinker" panose="02000000000000000000" pitchFamily="2" charset="0"/>
                        </a:rPr>
                        <a:t>Longitud de la antena (m)</a:t>
                      </a:r>
                      <a:endParaRPr lang="es-MX" sz="16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007814"/>
                  </a:ext>
                </a:extLst>
              </a:tr>
              <a:tr h="467116">
                <a:tc>
                  <a:txBody>
                    <a:bodyPr/>
                    <a:lstStyle/>
                    <a:p>
                      <a:pPr algn="ctr"/>
                      <a:endParaRPr lang="es-MX" sz="2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71144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D471151C-6B92-FA94-A295-28FF4D4A2663}"/>
                  </a:ext>
                </a:extLst>
              </p:cNvPr>
              <p:cNvSpPr txBox="1"/>
              <p:nvPr/>
            </p:nvSpPr>
            <p:spPr>
              <a:xfrm>
                <a:off x="2810764" y="2933238"/>
                <a:ext cx="815351" cy="7025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𝝀</m:t>
                      </m:r>
                      <m:r>
                        <a:rPr lang="es-MX" sz="2400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sz="24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419" sz="2400" b="1" i="1" smtClean="0">
                              <a:latin typeface="Cambria Math" panose="02040503050406030204" pitchFamily="18" charset="0"/>
                            </a:rPr>
                            <m:t>𝒄</m:t>
                          </m:r>
                        </m:num>
                        <m:den>
                          <m:r>
                            <a:rPr lang="es-419" sz="2400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</m:den>
                      </m:f>
                    </m:oMath>
                  </m:oMathPara>
                </a14:m>
                <a:endParaRPr lang="es-MX" sz="2400" b="1" dirty="0"/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D471151C-6B92-FA94-A295-28FF4D4A2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0764" y="2933238"/>
                <a:ext cx="815351" cy="7025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upo 15">
            <a:extLst>
              <a:ext uri="{FF2B5EF4-FFF2-40B4-BE49-F238E27FC236}">
                <a16:creationId xmlns:a16="http://schemas.microsoft.com/office/drawing/2014/main" id="{433F2A5A-BB5E-C028-3D9A-F9F1EAA9768D}"/>
              </a:ext>
            </a:extLst>
          </p:cNvPr>
          <p:cNvGrpSpPr/>
          <p:nvPr/>
        </p:nvGrpSpPr>
        <p:grpSpPr>
          <a:xfrm>
            <a:off x="1318022" y="3876777"/>
            <a:ext cx="3816366" cy="639442"/>
            <a:chOff x="650503" y="4146285"/>
            <a:chExt cx="3816366" cy="63944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CuadroTexto 12">
                  <a:extLst>
                    <a:ext uri="{FF2B5EF4-FFF2-40B4-BE49-F238E27FC236}">
                      <a16:creationId xmlns:a16="http://schemas.microsoft.com/office/drawing/2014/main" id="{AC320703-2ED3-1536-8741-E6220EEECE23}"/>
                    </a:ext>
                  </a:extLst>
                </p:cNvPr>
                <p:cNvSpPr txBox="1"/>
                <p:nvPr/>
              </p:nvSpPr>
              <p:spPr>
                <a:xfrm>
                  <a:off x="650503" y="4146285"/>
                  <a:ext cx="381636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𝑣𝑒𝑙𝑜𝑐𝑖𝑑𝑎𝑑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𝑑𝑒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𝑙𝑎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𝑙𝑢𝑧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s-419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419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s-419" b="0" i="1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sup>
                        </m:sSup>
                        <m:f>
                          <m:fPr>
                            <m:type m:val="lin"/>
                            <m:ctrlPr>
                              <a:rPr lang="es-419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s-419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num>
                          <m:den>
                            <m:r>
                              <a:rPr lang="es-419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den>
                        </m:f>
                      </m:oMath>
                    </m:oMathPara>
                  </a14:m>
                  <a:endParaRPr lang="es-MX" dirty="0"/>
                </a:p>
              </p:txBody>
            </p:sp>
          </mc:Choice>
          <mc:Fallback xmlns="">
            <p:sp>
              <p:nvSpPr>
                <p:cNvPr id="13" name="CuadroTexto 12">
                  <a:extLst>
                    <a:ext uri="{FF2B5EF4-FFF2-40B4-BE49-F238E27FC236}">
                      <a16:creationId xmlns:a16="http://schemas.microsoft.com/office/drawing/2014/main" id="{AC320703-2ED3-1536-8741-E6220EEECE2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0503" y="4146285"/>
                  <a:ext cx="3816366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479" t="-175556" r="-15176" b="-255556"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CuadroTexto 14">
                  <a:extLst>
                    <a:ext uri="{FF2B5EF4-FFF2-40B4-BE49-F238E27FC236}">
                      <a16:creationId xmlns:a16="http://schemas.microsoft.com/office/drawing/2014/main" id="{A2732771-0DD7-E2F7-3251-74D19D18EA59}"/>
                    </a:ext>
                  </a:extLst>
                </p:cNvPr>
                <p:cNvSpPr txBox="1"/>
                <p:nvPr/>
              </p:nvSpPr>
              <p:spPr>
                <a:xfrm>
                  <a:off x="1070490" y="4508728"/>
                  <a:ext cx="297639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𝑓𝑟𝑒𝑐𝑢𝑒𝑛𝑐𝑖𝑎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𝑐𝑒𝑛𝑡𝑟𝑎𝑙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 (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𝐻𝑧</m:t>
                        </m:r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s-MX" dirty="0"/>
                </a:p>
              </p:txBody>
            </p:sp>
          </mc:Choice>
          <mc:Fallback xmlns="">
            <p:sp>
              <p:nvSpPr>
                <p:cNvPr id="15" name="CuadroTexto 14">
                  <a:extLst>
                    <a:ext uri="{FF2B5EF4-FFF2-40B4-BE49-F238E27FC236}">
                      <a16:creationId xmlns:a16="http://schemas.microsoft.com/office/drawing/2014/main" id="{A2732771-0DD7-E2F7-3251-74D19D18EA5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70490" y="4508728"/>
                  <a:ext cx="2976392" cy="276999"/>
                </a:xfrm>
                <a:prstGeom prst="rect">
                  <a:avLst/>
                </a:prstGeom>
                <a:blipFill>
                  <a:blip r:embed="rId6"/>
                  <a:stretch>
                    <a:fillRect l="-2254" t="-2174" r="-2459" b="-32609"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</p:grpSp>
      <p:graphicFrame>
        <p:nvGraphicFramePr>
          <p:cNvPr id="17" name="Tabla 23">
            <a:extLst>
              <a:ext uri="{FF2B5EF4-FFF2-40B4-BE49-F238E27FC236}">
                <a16:creationId xmlns:a16="http://schemas.microsoft.com/office/drawing/2014/main" id="{6C520E8F-A0E0-F7A6-0E75-BA8E044B88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073604"/>
              </p:ext>
            </p:extLst>
          </p:nvPr>
        </p:nvGraphicFramePr>
        <p:xfrm>
          <a:off x="1520534" y="4998826"/>
          <a:ext cx="3468155" cy="118436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468155">
                  <a:extLst>
                    <a:ext uri="{9D8B030D-6E8A-4147-A177-3AD203B41FA5}">
                      <a16:colId xmlns:a16="http://schemas.microsoft.com/office/drawing/2014/main" val="4275750395"/>
                    </a:ext>
                  </a:extLst>
                </a:gridCol>
              </a:tblGrid>
              <a:tr h="722017">
                <a:tc>
                  <a:txBody>
                    <a:bodyPr/>
                    <a:lstStyle/>
                    <a:p>
                      <a:pPr algn="ctr"/>
                      <a:r>
                        <a:rPr lang="es-419" sz="1600" dirty="0"/>
                        <a:t>Frecuencia central del subsistema de antena</a:t>
                      </a:r>
                      <a:endParaRPr lang="es-MX" sz="16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007814"/>
                  </a:ext>
                </a:extLst>
              </a:tr>
              <a:tr h="462345">
                <a:tc>
                  <a:txBody>
                    <a:bodyPr/>
                    <a:lstStyle/>
                    <a:p>
                      <a:pPr algn="ctr"/>
                      <a:endParaRPr lang="es-MX" sz="16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711442"/>
                  </a:ext>
                </a:extLst>
              </a:tr>
            </a:tbl>
          </a:graphicData>
        </a:graphic>
      </p:graphicFrame>
      <p:grpSp>
        <p:nvGrpSpPr>
          <p:cNvPr id="21" name="Grupo 20">
            <a:extLst>
              <a:ext uri="{FF2B5EF4-FFF2-40B4-BE49-F238E27FC236}">
                <a16:creationId xmlns:a16="http://schemas.microsoft.com/office/drawing/2014/main" id="{F0B39373-40E5-6E84-3E95-7939D816DFB3}"/>
              </a:ext>
            </a:extLst>
          </p:cNvPr>
          <p:cNvGrpSpPr/>
          <p:nvPr/>
        </p:nvGrpSpPr>
        <p:grpSpPr>
          <a:xfrm>
            <a:off x="1520534" y="2290674"/>
            <a:ext cx="9381226" cy="3888865"/>
            <a:chOff x="1520534" y="2290674"/>
            <a:chExt cx="9381226" cy="3888865"/>
          </a:xfrm>
        </p:grpSpPr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709D9A61-F72A-51DA-F448-EAAA4DBB2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41444" y="4470317"/>
              <a:ext cx="4260316" cy="1581800"/>
            </a:xfrm>
            <a:prstGeom prst="rect">
              <a:avLst/>
            </a:prstGeom>
          </p:spPr>
        </p:pic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5D49827F-A846-00F5-A8EE-030CA78CC108}"/>
                </a:ext>
              </a:extLst>
            </p:cNvPr>
            <p:cNvSpPr txBox="1"/>
            <p:nvPr/>
          </p:nvSpPr>
          <p:spPr>
            <a:xfrm>
              <a:off x="2499661" y="2290674"/>
              <a:ext cx="143755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C00000"/>
                  </a:solidFill>
                  <a:latin typeface="Blinker" panose="02000000000000000000" pitchFamily="2" charset="0"/>
                </a:rPr>
                <a:t>0.348 m</a:t>
              </a:r>
              <a:endParaRPr lang="es-MX" sz="2400" b="1" dirty="0">
                <a:solidFill>
                  <a:srgbClr val="C0000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E6573174-FE74-A7B3-61BA-7A378F0FFA4C}"/>
                </a:ext>
              </a:extLst>
            </p:cNvPr>
            <p:cNvSpPr txBox="1"/>
            <p:nvPr/>
          </p:nvSpPr>
          <p:spPr>
            <a:xfrm>
              <a:off x="1520534" y="5717874"/>
              <a:ext cx="3431986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C00000"/>
                  </a:solidFill>
                  <a:latin typeface="Blinker" panose="02000000000000000000" pitchFamily="2" charset="0"/>
                </a:rPr>
                <a:t>431.04 MHz</a:t>
              </a:r>
              <a:endParaRPr lang="es-MX" sz="2400" b="1" dirty="0">
                <a:solidFill>
                  <a:srgbClr val="C00000"/>
                </a:solidFill>
                <a:latin typeface="Blinker" panose="02000000000000000000" pitchFamily="2" charset="0"/>
              </a:endParaRPr>
            </a:p>
          </p:txBody>
        </p: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3CA65623-45D5-B3AA-AE0E-2C60AF69543A}"/>
              </a:ext>
            </a:extLst>
          </p:cNvPr>
          <p:cNvGrpSpPr/>
          <p:nvPr/>
        </p:nvGrpSpPr>
        <p:grpSpPr>
          <a:xfrm>
            <a:off x="1510212" y="2289932"/>
            <a:ext cx="3431986" cy="3888865"/>
            <a:chOff x="1520534" y="2290674"/>
            <a:chExt cx="3431986" cy="3888865"/>
          </a:xfrm>
        </p:grpSpPr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44A56894-EA21-E89F-BD07-E0E25DF1C240}"/>
                </a:ext>
              </a:extLst>
            </p:cNvPr>
            <p:cNvSpPr txBox="1"/>
            <p:nvPr/>
          </p:nvSpPr>
          <p:spPr>
            <a:xfrm>
              <a:off x="2499661" y="2290674"/>
              <a:ext cx="143755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C00000"/>
                  </a:solidFill>
                  <a:latin typeface="Blinker" panose="02000000000000000000" pitchFamily="2" charset="0"/>
                </a:rPr>
                <a:t>?</a:t>
              </a:r>
              <a:endParaRPr lang="es-MX" sz="2400" b="1" dirty="0">
                <a:solidFill>
                  <a:srgbClr val="C0000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E8F70327-4E26-6711-E7EC-6C345CCD27D7}"/>
                </a:ext>
              </a:extLst>
            </p:cNvPr>
            <p:cNvSpPr txBox="1"/>
            <p:nvPr/>
          </p:nvSpPr>
          <p:spPr>
            <a:xfrm>
              <a:off x="1520534" y="5717874"/>
              <a:ext cx="3431986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C00000"/>
                  </a:solidFill>
                  <a:latin typeface="Blinker" panose="02000000000000000000" pitchFamily="2" charset="0"/>
                </a:rPr>
                <a:t>?</a:t>
              </a:r>
              <a:endParaRPr lang="es-MX" sz="2400" b="1" dirty="0">
                <a:solidFill>
                  <a:srgbClr val="C00000"/>
                </a:solidFill>
                <a:latin typeface="Blinker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390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Subsistema de antena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6953D3-5454-2B04-80CE-58EAC5AD626A}"/>
              </a:ext>
            </a:extLst>
          </p:cNvPr>
          <p:cNvSpPr txBox="1"/>
          <p:nvPr/>
        </p:nvSpPr>
        <p:spPr>
          <a:xfrm>
            <a:off x="4988689" y="1209731"/>
            <a:ext cx="687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Caracterización de antena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aphicFrame>
        <p:nvGraphicFramePr>
          <p:cNvPr id="6" name="Tabla 23">
            <a:extLst>
              <a:ext uri="{FF2B5EF4-FFF2-40B4-BE49-F238E27FC236}">
                <a16:creationId xmlns:a16="http://schemas.microsoft.com/office/drawing/2014/main" id="{1BF122E8-E3FD-FD9A-F566-80D90771BD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8026784"/>
              </p:ext>
            </p:extLst>
          </p:nvPr>
        </p:nvGraphicFramePr>
        <p:xfrm>
          <a:off x="7513832" y="1948177"/>
          <a:ext cx="3468155" cy="14013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8155">
                  <a:extLst>
                    <a:ext uri="{9D8B030D-6E8A-4147-A177-3AD203B41FA5}">
                      <a16:colId xmlns:a16="http://schemas.microsoft.com/office/drawing/2014/main" val="4275750395"/>
                    </a:ext>
                  </a:extLst>
                </a:gridCol>
              </a:tblGrid>
              <a:tr h="467116">
                <a:tc>
                  <a:txBody>
                    <a:bodyPr/>
                    <a:lstStyle/>
                    <a:p>
                      <a:pPr algn="ctr"/>
                      <a:r>
                        <a:rPr lang="es-419" sz="1600" dirty="0">
                          <a:latin typeface="Blinker" panose="02000000000000000000" pitchFamily="2" charset="0"/>
                        </a:rPr>
                        <a:t>Ganancia teórica</a:t>
                      </a:r>
                      <a:endParaRPr lang="es-MX" sz="16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007814"/>
                  </a:ext>
                </a:extLst>
              </a:tr>
              <a:tr h="467116">
                <a:tc>
                  <a:txBody>
                    <a:bodyPr/>
                    <a:lstStyle/>
                    <a:p>
                      <a:pPr algn="ctr"/>
                      <a:endParaRPr lang="es-MX" sz="16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711442"/>
                  </a:ext>
                </a:extLst>
              </a:tr>
              <a:tr h="467116">
                <a:tc>
                  <a:txBody>
                    <a:bodyPr/>
                    <a:lstStyle/>
                    <a:p>
                      <a:pPr algn="r"/>
                      <a:r>
                        <a:rPr lang="es-419" sz="1600" b="1" dirty="0">
                          <a:latin typeface="Blinker" panose="02000000000000000000" pitchFamily="2" charset="0"/>
                        </a:rPr>
                        <a:t>dBi</a:t>
                      </a:r>
                      <a:endParaRPr lang="es-MX" sz="16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753043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AC320703-2ED3-1536-8741-E6220EEECE23}"/>
                  </a:ext>
                </a:extLst>
              </p:cNvPr>
              <p:cNvSpPr txBox="1"/>
              <p:nvPr/>
            </p:nvSpPr>
            <p:spPr>
              <a:xfrm>
                <a:off x="2645566" y="2030130"/>
                <a:ext cx="4028732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419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419" sz="16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s-419" sz="1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𝐴𝑝𝑒𝑟𝑡𝑢𝑟𝑎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𝑜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á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𝑟𝑒𝑎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𝑒𝑓𝑒𝑐𝑡𝑖𝑣𝑎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𝑙𝑎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𝑎𝑛𝑡𝑒𝑛𝑎</m:t>
                      </m:r>
                    </m:oMath>
                  </m:oMathPara>
                </a14:m>
                <a:endParaRPr lang="es-MX" sz="1600" dirty="0"/>
              </a:p>
            </p:txBody>
          </p:sp>
        </mc:Choice>
        <mc:Fallback xmlns="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AC320703-2ED3-1536-8741-E6220EEECE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5566" y="2030130"/>
                <a:ext cx="4028732" cy="246221"/>
              </a:xfrm>
              <a:prstGeom prst="rect">
                <a:avLst/>
              </a:prstGeom>
              <a:blipFill>
                <a:blip r:embed="rId3"/>
                <a:stretch>
                  <a:fillRect l="-756" r="-151" b="-3500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uadroTexto 17">
                <a:extLst>
                  <a:ext uri="{FF2B5EF4-FFF2-40B4-BE49-F238E27FC236}">
                    <a16:creationId xmlns:a16="http://schemas.microsoft.com/office/drawing/2014/main" id="{5172F3F1-A8A4-08E5-564B-4CC145B8DFB1}"/>
                  </a:ext>
                </a:extLst>
              </p:cNvPr>
              <p:cNvSpPr txBox="1"/>
              <p:nvPr/>
            </p:nvSpPr>
            <p:spPr>
              <a:xfrm>
                <a:off x="2629265" y="2547045"/>
                <a:ext cx="3130922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419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419" sz="16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s-419" sz="1600" b="0" i="1" smtClean="0">
                              <a:latin typeface="Cambria Math" panose="02040503050406030204" pitchFamily="18" charset="0"/>
                            </a:rPr>
                            <m:t>𝑒𝑚</m:t>
                          </m:r>
                        </m:sub>
                      </m:sSub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𝐴𝑝𝑒𝑟𝑡𝑢𝑟𝑎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á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𝑥𝑖𝑚𝑎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𝑒𝑓𝑒𝑐𝑡𝑖𝑣𝑎</m:t>
                      </m:r>
                    </m:oMath>
                  </m:oMathPara>
                </a14:m>
                <a:endParaRPr lang="es-MX" sz="1600" dirty="0"/>
              </a:p>
            </p:txBody>
          </p:sp>
        </mc:Choice>
        <mc:Fallback xmlns="">
          <p:sp>
            <p:nvSpPr>
              <p:cNvPr id="18" name="CuadroTexto 17">
                <a:extLst>
                  <a:ext uri="{FF2B5EF4-FFF2-40B4-BE49-F238E27FC236}">
                    <a16:creationId xmlns:a16="http://schemas.microsoft.com/office/drawing/2014/main" id="{5172F3F1-A8A4-08E5-564B-4CC145B8DF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265" y="2547045"/>
                <a:ext cx="3130922" cy="246221"/>
              </a:xfrm>
              <a:prstGeom prst="rect">
                <a:avLst/>
              </a:prstGeom>
              <a:blipFill>
                <a:blip r:embed="rId4"/>
                <a:stretch>
                  <a:fillRect l="-973" r="-1556" b="-3250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182AC2DB-E1B1-AA03-D16A-14954D4EF9C5}"/>
                  </a:ext>
                </a:extLst>
              </p:cNvPr>
              <p:cNvSpPr txBox="1"/>
              <p:nvPr/>
            </p:nvSpPr>
            <p:spPr>
              <a:xfrm>
                <a:off x="2645566" y="2875221"/>
                <a:ext cx="253101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419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419" sz="16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s-419" sz="16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𝐷𝑖𝑟𝑒𝑐𝑡𝑖𝑣𝑖𝑑𝑎𝑑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á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𝑥𝑖𝑚𝑎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s-MX" dirty="0"/>
              </a:p>
            </p:txBody>
          </p:sp>
        </mc:Choice>
        <mc:Fallback xmlns="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182AC2DB-E1B1-AA03-D16A-14954D4EF9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5566" y="2875221"/>
                <a:ext cx="2531013" cy="246221"/>
              </a:xfrm>
              <a:prstGeom prst="rect">
                <a:avLst/>
              </a:prstGeom>
              <a:blipFill>
                <a:blip r:embed="rId5"/>
                <a:stretch>
                  <a:fillRect l="-1446" b="-1500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56C774F7-3390-80C2-C5CA-BA378B0CCAA9}"/>
                  </a:ext>
                </a:extLst>
              </p:cNvPr>
              <p:cNvSpPr txBox="1"/>
              <p:nvPr/>
            </p:nvSpPr>
            <p:spPr>
              <a:xfrm>
                <a:off x="2629265" y="3408383"/>
                <a:ext cx="3765646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419" sz="1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419" sz="16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s-419" sz="16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𝑚𝑎𝑥</m:t>
                          </m:r>
                        </m:sub>
                      </m:sSub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𝐼𝑛𝑡𝑒𝑛𝑠𝑖𝑑𝑎𝑑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á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𝑥𝑖𝑚𝑎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𝑟𝑎𝑑𝑖𝑎𝑐𝑖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ó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s-MX" sz="1600" dirty="0"/>
              </a:p>
            </p:txBody>
          </p:sp>
        </mc:Choice>
        <mc:Fallback xmlns=""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56C774F7-3390-80C2-C5CA-BA378B0CCA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265" y="3408383"/>
                <a:ext cx="3765646" cy="246221"/>
              </a:xfrm>
              <a:prstGeom prst="rect">
                <a:avLst/>
              </a:prstGeom>
              <a:blipFill>
                <a:blip r:embed="rId6"/>
                <a:stretch>
                  <a:fillRect l="-647" r="-809" b="-9756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CuadroTexto 21">
                <a:extLst>
                  <a:ext uri="{FF2B5EF4-FFF2-40B4-BE49-F238E27FC236}">
                    <a16:creationId xmlns:a16="http://schemas.microsoft.com/office/drawing/2014/main" id="{2D6600D0-157D-EB06-6FFF-333DE08C2EB8}"/>
                  </a:ext>
                </a:extLst>
              </p:cNvPr>
              <p:cNvSpPr txBox="1"/>
              <p:nvPr/>
            </p:nvSpPr>
            <p:spPr>
              <a:xfrm>
                <a:off x="2629265" y="3736559"/>
                <a:ext cx="278717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419" sz="1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419" sz="16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s-419" sz="16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𝑟𝑎𝑑</m:t>
                          </m:r>
                        </m:sub>
                      </m:sSub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𝑃𝑜𝑡𝑒𝑛𝑐𝑖𝑎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𝑡𝑜𝑡𝑎𝑙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419" sz="1600" b="0" i="1" smtClean="0">
                          <a:latin typeface="Cambria Math" panose="02040503050406030204" pitchFamily="18" charset="0"/>
                        </a:rPr>
                        <m:t>𝑟𝑎𝑑𝑖𝑎𝑑𝑎</m:t>
                      </m:r>
                    </m:oMath>
                  </m:oMathPara>
                </a14:m>
                <a:endParaRPr lang="es-MX" sz="1600" dirty="0"/>
              </a:p>
            </p:txBody>
          </p:sp>
        </mc:Choice>
        <mc:Fallback xmlns="">
          <p:sp>
            <p:nvSpPr>
              <p:cNvPr id="22" name="CuadroTexto 21">
                <a:extLst>
                  <a:ext uri="{FF2B5EF4-FFF2-40B4-BE49-F238E27FC236}">
                    <a16:creationId xmlns:a16="http://schemas.microsoft.com/office/drawing/2014/main" id="{2D6600D0-157D-EB06-6FFF-333DE08C2E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265" y="3736559"/>
                <a:ext cx="2787173" cy="246221"/>
              </a:xfrm>
              <a:prstGeom prst="rect">
                <a:avLst/>
              </a:prstGeom>
              <a:blipFill>
                <a:blip r:embed="rId7"/>
                <a:stretch>
                  <a:fillRect l="-1092" r="-655" b="-1500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4" name="Imagen 23">
            <a:extLst>
              <a:ext uri="{FF2B5EF4-FFF2-40B4-BE49-F238E27FC236}">
                <a16:creationId xmlns:a16="http://schemas.microsoft.com/office/drawing/2014/main" id="{E05A7CA9-A0D4-F069-BF83-462DDDDE8F4C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3287" y="4572628"/>
            <a:ext cx="6332769" cy="1455546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AE170071-8B1A-CA19-7F31-BA467D7F40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4460" y="1890381"/>
            <a:ext cx="1158340" cy="571550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63397690-5263-3B07-D8A9-97C7D080CE0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4460" y="2613692"/>
            <a:ext cx="1745131" cy="548688"/>
          </a:xfrm>
          <a:prstGeom prst="rect">
            <a:avLst/>
          </a:prstGeom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1779EB5D-78D7-E273-BB2A-2050A470137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4460" y="3489575"/>
            <a:ext cx="1325995" cy="541067"/>
          </a:xfrm>
          <a:prstGeom prst="rect">
            <a:avLst/>
          </a:prstGeom>
        </p:spPr>
      </p:pic>
      <p:grpSp>
        <p:nvGrpSpPr>
          <p:cNvPr id="8" name="Grupo 7">
            <a:extLst>
              <a:ext uri="{FF2B5EF4-FFF2-40B4-BE49-F238E27FC236}">
                <a16:creationId xmlns:a16="http://schemas.microsoft.com/office/drawing/2014/main" id="{25E97E08-AD68-CCB4-EADB-3A63529907C2}"/>
              </a:ext>
            </a:extLst>
          </p:cNvPr>
          <p:cNvGrpSpPr/>
          <p:nvPr/>
        </p:nvGrpSpPr>
        <p:grpSpPr>
          <a:xfrm>
            <a:off x="7530209" y="2413837"/>
            <a:ext cx="3431986" cy="911707"/>
            <a:chOff x="1500742" y="2255949"/>
            <a:chExt cx="3431986" cy="911707"/>
          </a:xfrm>
        </p:grpSpPr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83CB89BB-57B4-4EB1-397C-5F52F7C8CD29}"/>
                </a:ext>
              </a:extLst>
            </p:cNvPr>
            <p:cNvSpPr txBox="1"/>
            <p:nvPr/>
          </p:nvSpPr>
          <p:spPr>
            <a:xfrm>
              <a:off x="2499661" y="2255949"/>
              <a:ext cx="143755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C00000"/>
                  </a:solidFill>
                  <a:latin typeface="Blinker" panose="02000000000000000000" pitchFamily="2" charset="0"/>
                </a:rPr>
                <a:t>?</a:t>
              </a:r>
              <a:endParaRPr lang="es-MX" sz="2400" b="1" dirty="0">
                <a:solidFill>
                  <a:srgbClr val="C0000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99245395-7A48-AFF1-EE35-DDB572569306}"/>
                </a:ext>
              </a:extLst>
            </p:cNvPr>
            <p:cNvSpPr txBox="1"/>
            <p:nvPr/>
          </p:nvSpPr>
          <p:spPr>
            <a:xfrm>
              <a:off x="1500742" y="2705991"/>
              <a:ext cx="3431986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C00000"/>
                  </a:solidFill>
                  <a:latin typeface="Blinker" panose="02000000000000000000" pitchFamily="2" charset="0"/>
                </a:rPr>
                <a:t>?</a:t>
              </a:r>
              <a:endParaRPr lang="es-MX" sz="2400" b="1" dirty="0">
                <a:solidFill>
                  <a:srgbClr val="C00000"/>
                </a:solidFill>
                <a:latin typeface="Blinker" panose="02000000000000000000" pitchFamily="2" charset="0"/>
              </a:endParaRPr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D09BA8E1-A9D3-9D76-798B-B746081E8B9C}"/>
              </a:ext>
            </a:extLst>
          </p:cNvPr>
          <p:cNvGrpSpPr/>
          <p:nvPr/>
        </p:nvGrpSpPr>
        <p:grpSpPr>
          <a:xfrm>
            <a:off x="6453230" y="2419367"/>
            <a:ext cx="5585944" cy="3753972"/>
            <a:chOff x="6453230" y="2419367"/>
            <a:chExt cx="5585944" cy="3753972"/>
          </a:xfrm>
        </p:grpSpPr>
        <p:pic>
          <p:nvPicPr>
            <p:cNvPr id="34" name="Imagen 33">
              <a:extLst>
                <a:ext uri="{FF2B5EF4-FFF2-40B4-BE49-F238E27FC236}">
                  <a16:creationId xmlns:a16="http://schemas.microsoft.com/office/drawing/2014/main" id="{A81F823B-EB48-C87A-A0A6-79418C357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453230" y="3856658"/>
              <a:ext cx="5585944" cy="2316681"/>
            </a:xfrm>
            <a:prstGeom prst="rect">
              <a:avLst/>
            </a:prstGeom>
          </p:spPr>
        </p:pic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5A8009E5-53B6-1A0A-36F2-674DB1125760}"/>
                </a:ext>
              </a:extLst>
            </p:cNvPr>
            <p:cNvGrpSpPr/>
            <p:nvPr/>
          </p:nvGrpSpPr>
          <p:grpSpPr>
            <a:xfrm>
              <a:off x="7510417" y="2419367"/>
              <a:ext cx="3431986" cy="911707"/>
              <a:chOff x="1500742" y="2255949"/>
              <a:chExt cx="3431986" cy="911707"/>
            </a:xfrm>
          </p:grpSpPr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4021F49F-612B-4701-7FD6-3F10C663CFC1}"/>
                  </a:ext>
                </a:extLst>
              </p:cNvPr>
              <p:cNvSpPr txBox="1"/>
              <p:nvPr/>
            </p:nvSpPr>
            <p:spPr>
              <a:xfrm>
                <a:off x="2499661" y="2255949"/>
                <a:ext cx="1437555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rgbClr val="C00000"/>
                    </a:solidFill>
                    <a:latin typeface="Blinker" panose="02000000000000000000" pitchFamily="2" charset="0"/>
                  </a:rPr>
                  <a:t>1.643</a:t>
                </a:r>
                <a:endParaRPr lang="es-MX" sz="2400" b="1" dirty="0">
                  <a:solidFill>
                    <a:srgbClr val="C00000"/>
                  </a:solidFill>
                  <a:latin typeface="Blinker" panose="02000000000000000000" pitchFamily="2" charset="0"/>
                </a:endParaRPr>
              </a:p>
            </p:txBody>
          </p:sp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D391D3DD-1FFC-044E-1FC4-EE061432D950}"/>
                  </a:ext>
                </a:extLst>
              </p:cNvPr>
              <p:cNvSpPr txBox="1"/>
              <p:nvPr/>
            </p:nvSpPr>
            <p:spPr>
              <a:xfrm>
                <a:off x="1500742" y="2705991"/>
                <a:ext cx="343198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rgbClr val="C00000"/>
                    </a:solidFill>
                    <a:latin typeface="Blinker" panose="02000000000000000000" pitchFamily="2" charset="0"/>
                  </a:rPr>
                  <a:t>2.15</a:t>
                </a:r>
                <a:endParaRPr lang="es-MX" sz="2400" b="1" dirty="0">
                  <a:solidFill>
                    <a:srgbClr val="C00000"/>
                  </a:solidFill>
                  <a:latin typeface="Blinker" panose="020000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6585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263F649-65E9-190D-AEAD-266EBA90D86A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305DD97-D7C7-3A60-8B5B-9073503299FA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Estación terrena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E92E7A3-CF1D-154A-3E46-48C6EAAA2FC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70955" y="1424166"/>
            <a:ext cx="7250090" cy="472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315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1EBAD769-8D5A-CFF4-1551-85C59C6B53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1914" y="1714754"/>
            <a:ext cx="3488174" cy="4501308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Estación terrena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F544C88B-F350-6F89-56A5-14E2B93C708E}"/>
              </a:ext>
            </a:extLst>
          </p:cNvPr>
          <p:cNvSpPr txBox="1"/>
          <p:nvPr/>
        </p:nvSpPr>
        <p:spPr>
          <a:xfrm>
            <a:off x="9745235" y="1209731"/>
            <a:ext cx="21216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Descripción PCB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881428C-5555-36DD-BEDE-7EC74345ED3E}"/>
              </a:ext>
            </a:extLst>
          </p:cNvPr>
          <p:cNvSpPr/>
          <p:nvPr/>
        </p:nvSpPr>
        <p:spPr>
          <a:xfrm>
            <a:off x="4537138" y="2799328"/>
            <a:ext cx="1152462" cy="1331027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6FDB6868-D004-A090-821B-563C176DD632}"/>
              </a:ext>
            </a:extLst>
          </p:cNvPr>
          <p:cNvSpPr txBox="1"/>
          <p:nvPr/>
        </p:nvSpPr>
        <p:spPr>
          <a:xfrm>
            <a:off x="398226" y="1753677"/>
            <a:ext cx="3445716" cy="10772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Puerto serial </a:t>
            </a:r>
          </a:p>
          <a:p>
            <a:r>
              <a:rPr lang="es-MX" sz="1600" b="1" dirty="0">
                <a:latin typeface="Blinker SemiBold" panose="02000000000000000000" pitchFamily="2" charset="0"/>
              </a:rPr>
              <a:t>Puerto de programación y configuración del radio módulo</a:t>
            </a:r>
          </a:p>
          <a:p>
            <a:r>
              <a:rPr lang="es-MX" sz="1600" b="1" dirty="0">
                <a:latin typeface="Blinker SemiBold" panose="02000000000000000000" pitchFamily="2" charset="0"/>
              </a:rPr>
              <a:t>Puerto de recepción</a:t>
            </a:r>
            <a:r>
              <a:rPr lang="es-419" sz="1600" b="1" dirty="0">
                <a:latin typeface="Blinker SemiBold" panose="02000000000000000000" pitchFamily="2" charset="0"/>
              </a:rPr>
              <a:t> de datos</a:t>
            </a: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7EE00241-3A2B-F5E7-8AF3-7E4DA380320F}"/>
              </a:ext>
            </a:extLst>
          </p:cNvPr>
          <p:cNvCxnSpPr>
            <a:cxnSpLocks/>
            <a:stCxn id="6" idx="1"/>
            <a:endCxn id="23" idx="3"/>
          </p:cNvCxnSpPr>
          <p:nvPr/>
        </p:nvCxnSpPr>
        <p:spPr>
          <a:xfrm flipH="1" flipV="1">
            <a:off x="3843942" y="2292286"/>
            <a:ext cx="693196" cy="117255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uadroTexto 36">
            <a:extLst>
              <a:ext uri="{FF2B5EF4-FFF2-40B4-BE49-F238E27FC236}">
                <a16:creationId xmlns:a16="http://schemas.microsoft.com/office/drawing/2014/main" id="{508893EB-4EEE-B5A4-48F4-80CB78D8A8CF}"/>
              </a:ext>
            </a:extLst>
          </p:cNvPr>
          <p:cNvSpPr txBox="1"/>
          <p:nvPr/>
        </p:nvSpPr>
        <p:spPr>
          <a:xfrm>
            <a:off x="387020" y="5293167"/>
            <a:ext cx="3445716" cy="83099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Interruptor DIP (M1 M0)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Selector de modo de operación del radio módulo</a:t>
            </a:r>
            <a:endParaRPr lang="es-419" sz="1600" b="1" dirty="0">
              <a:latin typeface="Blinker SemiBold" panose="02000000000000000000" pitchFamily="2" charset="0"/>
            </a:endParaRP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3AB7BB54-9407-6DC6-604E-DF3439C037B3}"/>
              </a:ext>
            </a:extLst>
          </p:cNvPr>
          <p:cNvSpPr txBox="1"/>
          <p:nvPr/>
        </p:nvSpPr>
        <p:spPr>
          <a:xfrm>
            <a:off x="8377377" y="3380751"/>
            <a:ext cx="3445716" cy="83099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419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SemiBold" panose="02000000000000000000" pitchFamily="2" charset="0"/>
              </a:rPr>
              <a:t>Radio módulo UHF</a:t>
            </a:r>
            <a:endParaRPr lang="es-MX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SemiBold" panose="02000000000000000000" pitchFamily="2" charset="0"/>
            </a:endParaRPr>
          </a:p>
          <a:p>
            <a:r>
              <a:rPr lang="es-MX" sz="1600" b="1" dirty="0">
                <a:latin typeface="Blinker SemiBold" panose="02000000000000000000" pitchFamily="2" charset="0"/>
              </a:rPr>
              <a:t>Radio en la banda de 433 MHz con potencia de transmisión de hasta 1 W</a:t>
            </a:r>
            <a:endParaRPr lang="es-419" sz="1600" b="1" dirty="0">
              <a:latin typeface="Blinker SemiBold" panose="02000000000000000000" pitchFamily="2" charset="0"/>
            </a:endParaRP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42A9E2E-BBC0-6909-FF26-765C621E0441}"/>
              </a:ext>
            </a:extLst>
          </p:cNvPr>
          <p:cNvSpPr/>
          <p:nvPr/>
        </p:nvSpPr>
        <p:spPr>
          <a:xfrm>
            <a:off x="5760719" y="1880908"/>
            <a:ext cx="1924790" cy="4335154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6B07101E-26F8-67C3-1229-61A539D3895D}"/>
              </a:ext>
            </a:extLst>
          </p:cNvPr>
          <p:cNvCxnSpPr>
            <a:cxnSpLocks/>
            <a:stCxn id="29" idx="1"/>
            <a:endCxn id="37" idx="3"/>
          </p:cNvCxnSpPr>
          <p:nvPr/>
        </p:nvCxnSpPr>
        <p:spPr>
          <a:xfrm flipH="1">
            <a:off x="3832736" y="4802025"/>
            <a:ext cx="861833" cy="90664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4D7C2390-934E-D62A-8FF6-8BB064933B47}"/>
              </a:ext>
            </a:extLst>
          </p:cNvPr>
          <p:cNvCxnSpPr>
            <a:cxnSpLocks/>
            <a:stCxn id="40" idx="1"/>
            <a:endCxn id="41" idx="3"/>
          </p:cNvCxnSpPr>
          <p:nvPr/>
        </p:nvCxnSpPr>
        <p:spPr>
          <a:xfrm flipH="1">
            <a:off x="7685509" y="3796250"/>
            <a:ext cx="691868" cy="25223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ángulo 28">
            <a:extLst>
              <a:ext uri="{FF2B5EF4-FFF2-40B4-BE49-F238E27FC236}">
                <a16:creationId xmlns:a16="http://schemas.microsoft.com/office/drawing/2014/main" id="{C75CBC03-8FF3-1E77-CB30-4FF6930B78C5}"/>
              </a:ext>
            </a:extLst>
          </p:cNvPr>
          <p:cNvSpPr/>
          <p:nvPr/>
        </p:nvSpPr>
        <p:spPr>
          <a:xfrm>
            <a:off x="4694569" y="4378960"/>
            <a:ext cx="716938" cy="84612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69523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Estación terrena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F544C88B-F350-6F89-56A5-14E2B93C708E}"/>
              </a:ext>
            </a:extLst>
          </p:cNvPr>
          <p:cNvSpPr txBox="1"/>
          <p:nvPr/>
        </p:nvSpPr>
        <p:spPr>
          <a:xfrm>
            <a:off x="9745235" y="1209731"/>
            <a:ext cx="21216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Antena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7C2E7828-7686-B5CD-9648-3143E22083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98" t="8520" r="34855"/>
          <a:stretch/>
        </p:blipFill>
        <p:spPr>
          <a:xfrm>
            <a:off x="3141760" y="1567434"/>
            <a:ext cx="1268194" cy="4782096"/>
          </a:xfrm>
          <a:prstGeom prst="rect">
            <a:avLst/>
          </a:prstGeom>
        </p:spPr>
      </p:pic>
      <p:graphicFrame>
        <p:nvGraphicFramePr>
          <p:cNvPr id="13" name="Tabla 13">
            <a:extLst>
              <a:ext uri="{FF2B5EF4-FFF2-40B4-BE49-F238E27FC236}">
                <a16:creationId xmlns:a16="http://schemas.microsoft.com/office/drawing/2014/main" id="{6A52133F-C8E4-9264-82F4-193250D74F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444222"/>
              </p:ext>
            </p:extLst>
          </p:nvPr>
        </p:nvGraphicFramePr>
        <p:xfrm>
          <a:off x="6493221" y="1822342"/>
          <a:ext cx="4052128" cy="4226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0495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1901633">
                  <a:extLst>
                    <a:ext uri="{9D8B030D-6E8A-4147-A177-3AD203B41FA5}">
                      <a16:colId xmlns:a16="http://schemas.microsoft.com/office/drawing/2014/main" val="29591367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Parámetro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Valor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Modelo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TX433-JK-20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Tipo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Antena </a:t>
                      </a:r>
                      <a:r>
                        <a:rPr lang="es-419" sz="1400" dirty="0" err="1">
                          <a:latin typeface="Blinker" panose="02000000000000000000" pitchFamily="2" charset="0"/>
                        </a:rPr>
                        <a:t>rubber</a:t>
                      </a:r>
                      <a:endParaRPr lang="es-419" sz="1400" dirty="0">
                        <a:latin typeface="Blinker" panose="02000000000000000000" pitchFamily="2" charset="0"/>
                      </a:endParaRPr>
                    </a:p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Monopolo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Temperatura de operación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-40°C a 85°C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497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Frecuencia central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433 MHz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Ancho de banda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400 a 470 MHz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7985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Ganancia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3.0 dBi</a:t>
                      </a:r>
                      <a:endParaRPr lang="es-MX" sz="1400" baseline="300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577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Impedancia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419" sz="1400" kern="1200" dirty="0">
                          <a:solidFill>
                            <a:schemeClr val="dk1"/>
                          </a:solidFill>
                          <a:latin typeface="Blinker" panose="02000000000000000000" pitchFamily="2" charset="0"/>
                          <a:ea typeface="+mn-ea"/>
                          <a:cs typeface="+mn-cs"/>
                        </a:rPr>
                        <a:t>50 </a:t>
                      </a:r>
                      <a:r>
                        <a:rPr lang="es-419" sz="1400" kern="1200" dirty="0" err="1">
                          <a:solidFill>
                            <a:schemeClr val="dk1"/>
                          </a:solidFill>
                          <a:latin typeface="Blinker" panose="02000000000000000000" pitchFamily="2" charset="0"/>
                          <a:ea typeface="+mn-ea"/>
                          <a:cs typeface="+mn-cs"/>
                        </a:rPr>
                        <a:t>Ohms</a:t>
                      </a:r>
                      <a:endParaRPr lang="es-MX" sz="1400" kern="1200" dirty="0">
                        <a:solidFill>
                          <a:schemeClr val="dk1"/>
                        </a:solidFill>
                        <a:latin typeface="Blinker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573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Capacidad de disipación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20 W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2506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Interface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SMA-J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25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VSWR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≤ 1.5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9947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6718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E60DC06-398B-650A-0A49-EFB20AF80721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51748A"/>
          </a:solidFill>
          <a:ln>
            <a:solidFill>
              <a:srgbClr val="5174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98787C0-95BC-55D4-1246-E457881954B6}"/>
              </a:ext>
            </a:extLst>
          </p:cNvPr>
          <p:cNvSpPr/>
          <p:nvPr/>
        </p:nvSpPr>
        <p:spPr>
          <a:xfrm>
            <a:off x="-1" y="4097438"/>
            <a:ext cx="12182475" cy="2760562"/>
          </a:xfrm>
          <a:prstGeom prst="rect">
            <a:avLst/>
          </a:prstGeom>
          <a:solidFill>
            <a:srgbClr val="445D73"/>
          </a:solidFill>
          <a:ln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5EAEDB-B6EF-C7E1-3114-6BF7403F128D}"/>
              </a:ext>
            </a:extLst>
          </p:cNvPr>
          <p:cNvSpPr txBox="1"/>
          <p:nvPr/>
        </p:nvSpPr>
        <p:spPr>
          <a:xfrm>
            <a:off x="399543" y="486024"/>
            <a:ext cx="113929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4800" b="1" dirty="0">
                <a:solidFill>
                  <a:schemeClr val="bg1"/>
                </a:solidFill>
                <a:latin typeface="Blinker Light" panose="02000000000000000000" pitchFamily="2" charset="0"/>
              </a:rPr>
              <a:t>Caracterización del subsistema de comunicaciones y antenas</a:t>
            </a:r>
            <a:endParaRPr lang="es-MX" sz="4800" b="1" dirty="0">
              <a:solidFill>
                <a:schemeClr val="bg1"/>
              </a:solidFill>
              <a:latin typeface="Blinker Light" panose="020000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17C3B80-E51E-AB0A-5922-FE89E0353EAB}"/>
              </a:ext>
            </a:extLst>
          </p:cNvPr>
          <p:cNvSpPr txBox="1"/>
          <p:nvPr/>
        </p:nvSpPr>
        <p:spPr>
          <a:xfrm>
            <a:off x="4848266" y="2194582"/>
            <a:ext cx="2485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2800" b="1" dirty="0">
                <a:solidFill>
                  <a:srgbClr val="45A0D6"/>
                </a:solidFill>
                <a:latin typeface="Blinker Light" panose="02000000000000000000" pitchFamily="2" charset="0"/>
              </a:rPr>
              <a:t>CUBOZAT </a:t>
            </a:r>
            <a:r>
              <a:rPr lang="es-419" sz="2800" b="1" dirty="0">
                <a:solidFill>
                  <a:schemeClr val="bg1"/>
                </a:solidFill>
                <a:latin typeface="Blinker Light" panose="02000000000000000000" pitchFamily="2" charset="0"/>
              </a:rPr>
              <a:t>v1.0</a:t>
            </a:r>
            <a:endParaRPr lang="es-MX" sz="2800" b="1" dirty="0">
              <a:solidFill>
                <a:schemeClr val="bg1"/>
              </a:solidFill>
              <a:latin typeface="Blinker Light" panose="02000000000000000000" pitchFamily="2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6EC0865-CD4B-BA7E-C9DF-D24C195183BE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52B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54B2EB9-0146-0ECE-C5C4-16EE1B389D1C}"/>
              </a:ext>
            </a:extLst>
          </p:cNvPr>
          <p:cNvSpPr/>
          <p:nvPr/>
        </p:nvSpPr>
        <p:spPr>
          <a:xfrm>
            <a:off x="11804032" y="2"/>
            <a:ext cx="399543" cy="6857998"/>
          </a:xfrm>
          <a:prstGeom prst="rect">
            <a:avLst/>
          </a:prstGeom>
          <a:solidFill>
            <a:srgbClr val="52B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21E2ED2-FC0F-6F18-9D7D-4F1BBA90E58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83048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9973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Estación terrena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pic>
        <p:nvPicPr>
          <p:cNvPr id="16386" name="Picture 2" descr="en-TX433-JKS-20_03">
            <a:extLst>
              <a:ext uri="{FF2B5EF4-FFF2-40B4-BE49-F238E27FC236}">
                <a16:creationId xmlns:a16="http://schemas.microsoft.com/office/drawing/2014/main" id="{7E1CD850-3530-C75C-AA54-718A5558D2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3" t="30029" r="14577" b="2195"/>
          <a:stretch/>
        </p:blipFill>
        <p:spPr bwMode="auto">
          <a:xfrm>
            <a:off x="626963" y="1689450"/>
            <a:ext cx="6169306" cy="4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Caracterización de parámetro S11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AB8DCAD1-26C8-FA51-121F-91A55BA094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8" t="9081" r="42245"/>
          <a:stretch/>
        </p:blipFill>
        <p:spPr>
          <a:xfrm>
            <a:off x="8153400" y="3998322"/>
            <a:ext cx="3067677" cy="265102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843156CE-4370-2413-A25D-6B9D2B8131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233" t="24980" r="2738" b="311"/>
          <a:stretch/>
        </p:blipFill>
        <p:spPr>
          <a:xfrm>
            <a:off x="8562309" y="1668723"/>
            <a:ext cx="2249857" cy="24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2830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Antena de la estación terrena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6953D3-5454-2B04-80CE-58EAC5AD626A}"/>
              </a:ext>
            </a:extLst>
          </p:cNvPr>
          <p:cNvSpPr txBox="1"/>
          <p:nvPr/>
        </p:nvSpPr>
        <p:spPr>
          <a:xfrm>
            <a:off x="4988689" y="1209731"/>
            <a:ext cx="687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Caracterización de antena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315E919E-24F5-A12F-7418-D7FDC475B3D4}"/>
                  </a:ext>
                </a:extLst>
              </p:cNvPr>
              <p:cNvSpPr txBox="1"/>
              <p:nvPr/>
            </p:nvSpPr>
            <p:spPr>
              <a:xfrm>
                <a:off x="6265239" y="3586250"/>
                <a:ext cx="4866639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s-419" sz="2000" b="1" dirty="0" err="1">
                    <a:latin typeface="Blinker ExtraBold" panose="02000000000000000000" pitchFamily="2" charset="0"/>
                  </a:rPr>
                  <a:t>Lontitud</a:t>
                </a:r>
                <a:r>
                  <a:rPr lang="es-419" sz="2000" b="1" dirty="0">
                    <a:latin typeface="Blinker ExtraBold" panose="02000000000000000000" pitchFamily="2" charset="0"/>
                  </a:rPr>
                  <a:t> de antena (</a:t>
                </a:r>
                <a14:m>
                  <m:oMath xmlns:m="http://schemas.openxmlformats.org/officeDocument/2006/math">
                    <m:r>
                      <a:rPr lang="es-MX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s-419" sz="2000" b="1" dirty="0">
                    <a:latin typeface="Blinker ExtraBold" panose="02000000000000000000" pitchFamily="2" charset="0"/>
                  </a:rPr>
                  <a:t>)</a:t>
                </a:r>
              </a:p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s-419" sz="4000" b="1" dirty="0">
                    <a:solidFill>
                      <a:srgbClr val="FF0000"/>
                    </a:solidFill>
                    <a:latin typeface="Blinker ExtraBold" panose="02000000000000000000" pitchFamily="2" charset="0"/>
                  </a:rPr>
                  <a:t> ?</a:t>
                </a:r>
              </a:p>
            </p:txBody>
          </p:sp>
        </mc:Choice>
        <mc:Fallback xmlns="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315E919E-24F5-A12F-7418-D7FDC475B3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5239" y="3586250"/>
                <a:ext cx="4866639" cy="1169551"/>
              </a:xfrm>
              <a:prstGeom prst="rect">
                <a:avLst/>
              </a:prstGeom>
              <a:blipFill>
                <a:blip r:embed="rId3"/>
                <a:stretch>
                  <a:fillRect t="-2604" b="-21354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>
            <a:extLst>
              <a:ext uri="{FF2B5EF4-FFF2-40B4-BE49-F238E27FC236}">
                <a16:creationId xmlns:a16="http://schemas.microsoft.com/office/drawing/2014/main" id="{37437D12-F7D5-CB85-4B85-7D8BBA9C14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779" y="1699449"/>
            <a:ext cx="2831328" cy="465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3157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Identificación de componentes</a:t>
            </a:r>
            <a:r>
              <a:rPr lang="es-419" sz="3200" b="1" i="1" dirty="0">
                <a:latin typeface="Blinker" panose="02000000000000000000" pitchFamily="2" charset="0"/>
              </a:rPr>
              <a:t> 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Antena de la estación terrena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6953D3-5454-2B04-80CE-58EAC5AD626A}"/>
              </a:ext>
            </a:extLst>
          </p:cNvPr>
          <p:cNvSpPr txBox="1"/>
          <p:nvPr/>
        </p:nvSpPr>
        <p:spPr>
          <a:xfrm>
            <a:off x="4988689" y="1209731"/>
            <a:ext cx="687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Caracterización de antena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7437D12-F7D5-CB85-4B85-7D8BBA9C14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779" y="1699449"/>
            <a:ext cx="2831328" cy="465690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8" name="Tabla 23">
                <a:extLst>
                  <a:ext uri="{FF2B5EF4-FFF2-40B4-BE49-F238E27FC236}">
                    <a16:creationId xmlns:a16="http://schemas.microsoft.com/office/drawing/2014/main" id="{33F62CB6-4C70-07C0-353A-E620FDA819D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14031201"/>
                  </p:ext>
                </p:extLst>
              </p:nvPr>
            </p:nvGraphicFramePr>
            <p:xfrm>
              <a:off x="7128998" y="1757034"/>
              <a:ext cx="3468155" cy="934232"/>
            </p:xfrm>
            <a:graphic>
              <a:graphicData uri="http://schemas.openxmlformats.org/drawingml/2006/table">
                <a:tbl>
                  <a:tblPr firstRow="1" bandRow="1">
                    <a:tableStyleId>{93296810-A885-4BE3-A3E7-6D5BEEA58F35}</a:tableStyleId>
                  </a:tblPr>
                  <a:tblGrid>
                    <a:gridCol w="3468155">
                      <a:extLst>
                        <a:ext uri="{9D8B030D-6E8A-4147-A177-3AD203B41FA5}">
                          <a16:colId xmlns:a16="http://schemas.microsoft.com/office/drawing/2014/main" val="4275750395"/>
                        </a:ext>
                      </a:extLst>
                    </a:gridCol>
                  </a:tblGrid>
                  <a:tr h="46711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600" dirty="0"/>
                            <a:t>Longitud de la antena (</a:t>
                          </a:r>
                          <a14:m>
                            <m:oMath xmlns:m="http://schemas.openxmlformats.org/officeDocument/2006/math">
                              <m:r>
                                <a:rPr lang="es-419" sz="16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𝝀</m:t>
                              </m:r>
                            </m:oMath>
                          </a14:m>
                          <a:r>
                            <a:rPr lang="es-419" sz="1600" dirty="0"/>
                            <a:t>)</a:t>
                          </a:r>
                          <a:endParaRPr lang="es-MX" sz="1600" dirty="0">
                            <a:latin typeface="Blinker" panose="02000000000000000000" pitchFamily="2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18007814"/>
                      </a:ext>
                    </a:extLst>
                  </a:tr>
                  <a:tr h="467116">
                    <a:tc>
                      <a:txBody>
                        <a:bodyPr/>
                        <a:lstStyle/>
                        <a:p>
                          <a:pPr algn="ctr"/>
                          <a:endParaRPr lang="es-MX" sz="1600" dirty="0">
                            <a:latin typeface="Blinker" panose="02000000000000000000" pitchFamily="2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371144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8" name="Tabla 23">
                <a:extLst>
                  <a:ext uri="{FF2B5EF4-FFF2-40B4-BE49-F238E27FC236}">
                    <a16:creationId xmlns:a16="http://schemas.microsoft.com/office/drawing/2014/main" id="{33F62CB6-4C70-07C0-353A-E620FDA819D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14031201"/>
                  </p:ext>
                </p:extLst>
              </p:nvPr>
            </p:nvGraphicFramePr>
            <p:xfrm>
              <a:off x="7128998" y="1757034"/>
              <a:ext cx="3468155" cy="934232"/>
            </p:xfrm>
            <a:graphic>
              <a:graphicData uri="http://schemas.openxmlformats.org/drawingml/2006/table">
                <a:tbl>
                  <a:tblPr firstRow="1" bandRow="1">
                    <a:tableStyleId>{93296810-A885-4BE3-A3E7-6D5BEEA58F35}</a:tableStyleId>
                  </a:tblPr>
                  <a:tblGrid>
                    <a:gridCol w="3468155">
                      <a:extLst>
                        <a:ext uri="{9D8B030D-6E8A-4147-A177-3AD203B41FA5}">
                          <a16:colId xmlns:a16="http://schemas.microsoft.com/office/drawing/2014/main" val="4275750395"/>
                        </a:ext>
                      </a:extLst>
                    </a:gridCol>
                  </a:tblGrid>
                  <a:tr h="467116"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>
                        <a:blipFill>
                          <a:blip r:embed="rId4"/>
                          <a:stretch>
                            <a:fillRect l="-175" t="-3896" r="-702" b="-10259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18007814"/>
                      </a:ext>
                    </a:extLst>
                  </a:tr>
                  <a:tr h="467116">
                    <a:tc>
                      <a:txBody>
                        <a:bodyPr/>
                        <a:lstStyle/>
                        <a:p>
                          <a:pPr algn="ctr"/>
                          <a:endParaRPr lang="es-MX" sz="1600" dirty="0">
                            <a:latin typeface="Blinker" panose="02000000000000000000" pitchFamily="2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371144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2" name="CuadroTexto 11">
            <a:extLst>
              <a:ext uri="{FF2B5EF4-FFF2-40B4-BE49-F238E27FC236}">
                <a16:creationId xmlns:a16="http://schemas.microsoft.com/office/drawing/2014/main" id="{6CC66237-9FD2-836F-7671-4630DDE8C333}"/>
              </a:ext>
            </a:extLst>
          </p:cNvPr>
          <p:cNvSpPr txBox="1"/>
          <p:nvPr/>
        </p:nvSpPr>
        <p:spPr>
          <a:xfrm>
            <a:off x="7153592" y="2222254"/>
            <a:ext cx="34319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  <a:latin typeface="Blinker" panose="02000000000000000000" pitchFamily="2" charset="0"/>
              </a:rPr>
              <a:t>?</a:t>
            </a:r>
            <a:endParaRPr lang="es-MX" sz="2400" b="1" dirty="0">
              <a:solidFill>
                <a:srgbClr val="C00000"/>
              </a:solidFill>
              <a:latin typeface="Blinker" panose="02000000000000000000" pitchFamily="2" charset="0"/>
            </a:endParaRP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B5631C9-52B1-5153-237B-6B351FDD7219}"/>
              </a:ext>
            </a:extLst>
          </p:cNvPr>
          <p:cNvGrpSpPr/>
          <p:nvPr/>
        </p:nvGrpSpPr>
        <p:grpSpPr>
          <a:xfrm>
            <a:off x="6622384" y="2167495"/>
            <a:ext cx="4613666" cy="3797346"/>
            <a:chOff x="6622384" y="2167495"/>
            <a:chExt cx="4613666" cy="3797346"/>
          </a:xfrm>
        </p:grpSpPr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5E1897F0-97BF-63AC-1CBE-AE64C7849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22384" y="3044930"/>
              <a:ext cx="4613666" cy="2919911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CuadroTexto 12">
                  <a:extLst>
                    <a:ext uri="{FF2B5EF4-FFF2-40B4-BE49-F238E27FC236}">
                      <a16:creationId xmlns:a16="http://schemas.microsoft.com/office/drawing/2014/main" id="{A2170497-A41C-9C2F-BB1E-38F53BF41713}"/>
                    </a:ext>
                  </a:extLst>
                </p:cNvPr>
                <p:cNvSpPr txBox="1"/>
                <p:nvPr/>
              </p:nvSpPr>
              <p:spPr>
                <a:xfrm>
                  <a:off x="7179095" y="2167495"/>
                  <a:ext cx="3431986" cy="57118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type m:val="skw"/>
                            <m:ctrlPr>
                              <a:rPr lang="en-US" sz="2400" b="1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1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en-US" sz="2400" b="1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𝟒</m:t>
                            </m:r>
                          </m:den>
                        </m:f>
                        <m:r>
                          <a:rPr lang="en-US" sz="2400" b="1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</m:oMath>
                    </m:oMathPara>
                  </a14:m>
                  <a:endParaRPr lang="es-MX" sz="2400" b="1" dirty="0">
                    <a:solidFill>
                      <a:srgbClr val="C00000"/>
                    </a:solidFill>
                    <a:latin typeface="Blinker" panose="02000000000000000000" pitchFamily="2" charset="0"/>
                  </a:endParaRPr>
                </a:p>
              </p:txBody>
            </p:sp>
          </mc:Choice>
          <mc:Fallback xmlns="">
            <p:sp>
              <p:nvSpPr>
                <p:cNvPr id="13" name="CuadroTexto 12">
                  <a:extLst>
                    <a:ext uri="{FF2B5EF4-FFF2-40B4-BE49-F238E27FC236}">
                      <a16:creationId xmlns:a16="http://schemas.microsoft.com/office/drawing/2014/main" id="{A2170497-A41C-9C2F-BB1E-38F53BF4171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79095" y="2167495"/>
                  <a:ext cx="3431986" cy="57118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38771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E60DC06-398B-650A-0A49-EFB20AF80721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51748A"/>
          </a:solidFill>
          <a:ln>
            <a:solidFill>
              <a:srgbClr val="5174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98787C0-95BC-55D4-1246-E457881954B6}"/>
              </a:ext>
            </a:extLst>
          </p:cNvPr>
          <p:cNvSpPr/>
          <p:nvPr/>
        </p:nvSpPr>
        <p:spPr>
          <a:xfrm>
            <a:off x="-1" y="0"/>
            <a:ext cx="12182475" cy="6858000"/>
          </a:xfrm>
          <a:prstGeom prst="rect">
            <a:avLst/>
          </a:prstGeom>
          <a:solidFill>
            <a:srgbClr val="445D73"/>
          </a:solidFill>
          <a:ln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5EAEDB-B6EF-C7E1-3114-6BF7403F128D}"/>
              </a:ext>
            </a:extLst>
          </p:cNvPr>
          <p:cNvSpPr txBox="1"/>
          <p:nvPr/>
        </p:nvSpPr>
        <p:spPr>
          <a:xfrm>
            <a:off x="399543" y="2847262"/>
            <a:ext cx="113929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4800" b="1" dirty="0">
                <a:solidFill>
                  <a:schemeClr val="bg1"/>
                </a:solidFill>
                <a:latin typeface="Blinker Light" panose="02000000000000000000" pitchFamily="2" charset="0"/>
              </a:rPr>
              <a:t>Configuración y programación de radios</a:t>
            </a:r>
            <a:endParaRPr lang="es-MX" sz="4800" b="1" dirty="0">
              <a:solidFill>
                <a:schemeClr val="bg1"/>
              </a:solidFill>
              <a:latin typeface="Blinker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9266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1B448A9F-1355-D427-512B-449E991450E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86" y="2143700"/>
            <a:ext cx="11100511" cy="437902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1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57646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>
            <a:extLst>
              <a:ext uri="{FF2B5EF4-FFF2-40B4-BE49-F238E27FC236}">
                <a16:creationId xmlns:a16="http://schemas.microsoft.com/office/drawing/2014/main" id="{64236D1F-7564-9AEF-0850-D20C63CE58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426"/>
          <a:stretch/>
        </p:blipFill>
        <p:spPr>
          <a:xfrm>
            <a:off x="4038601" y="2367020"/>
            <a:ext cx="8153400" cy="4109112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2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BCD8AE9-749B-19FD-A5BF-D98F10BDBBA9}"/>
              </a:ext>
            </a:extLst>
          </p:cNvPr>
          <p:cNvSpPr txBox="1"/>
          <p:nvPr/>
        </p:nvSpPr>
        <p:spPr>
          <a:xfrm>
            <a:off x="5545558" y="3982978"/>
            <a:ext cx="216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Modo C</a:t>
            </a: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</a:t>
            </a: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P</a:t>
            </a:r>
          </a:p>
        </p:txBody>
      </p:sp>
      <p:graphicFrame>
        <p:nvGraphicFramePr>
          <p:cNvPr id="17" name="Tabla 13">
            <a:extLst>
              <a:ext uri="{FF2B5EF4-FFF2-40B4-BE49-F238E27FC236}">
                <a16:creationId xmlns:a16="http://schemas.microsoft.com/office/drawing/2014/main" id="{95559253-86CC-0166-D17F-2AFD9A26D4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110061"/>
              </p:ext>
            </p:extLst>
          </p:nvPr>
        </p:nvGraphicFramePr>
        <p:xfrm>
          <a:off x="684068" y="3686681"/>
          <a:ext cx="4650936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6784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960699">
                  <a:extLst>
                    <a:ext uri="{9D8B030D-6E8A-4147-A177-3AD203B41FA5}">
                      <a16:colId xmlns:a16="http://schemas.microsoft.com/office/drawing/2014/main" val="2959136786"/>
                    </a:ext>
                  </a:extLst>
                </a:gridCol>
                <a:gridCol w="451412">
                  <a:extLst>
                    <a:ext uri="{9D8B030D-6E8A-4147-A177-3AD203B41FA5}">
                      <a16:colId xmlns:a16="http://schemas.microsoft.com/office/drawing/2014/main" val="3481699274"/>
                    </a:ext>
                  </a:extLst>
                </a:gridCol>
                <a:gridCol w="451413">
                  <a:extLst>
                    <a:ext uri="{9D8B030D-6E8A-4147-A177-3AD203B41FA5}">
                      <a16:colId xmlns:a16="http://schemas.microsoft.com/office/drawing/2014/main" val="997347438"/>
                    </a:ext>
                  </a:extLst>
                </a:gridCol>
                <a:gridCol w="2150628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Modo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Operación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Descripción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Normal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TX/RX habilitada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WU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“Wake-Up”</a:t>
                      </a:r>
                    </a:p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TX con preámbulo especial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2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WOR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“Wake </a:t>
                      </a:r>
                      <a:r>
                        <a:rPr lang="es-419" sz="1400" dirty="0" err="1">
                          <a:latin typeface="Blinker" panose="02000000000000000000" pitchFamily="2" charset="0"/>
                        </a:rPr>
                        <a:t>on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 Radio”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RX detección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497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3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</a:t>
                      </a:r>
                      <a:r>
                        <a:rPr lang="es-419" sz="1400" dirty="0">
                          <a:latin typeface="+mj-lt"/>
                        </a:rPr>
                        <a:t>&amp;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P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Configuración y programación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</a:tbl>
          </a:graphicData>
        </a:graphic>
      </p:graphicFrame>
      <p:sp>
        <p:nvSpPr>
          <p:cNvPr id="18" name="Rectángulo 17">
            <a:extLst>
              <a:ext uri="{FF2B5EF4-FFF2-40B4-BE49-F238E27FC236}">
                <a16:creationId xmlns:a16="http://schemas.microsoft.com/office/drawing/2014/main" id="{0EAF046E-9C68-3017-C648-041870FD4E3A}"/>
              </a:ext>
            </a:extLst>
          </p:cNvPr>
          <p:cNvSpPr/>
          <p:nvPr/>
        </p:nvSpPr>
        <p:spPr>
          <a:xfrm>
            <a:off x="684068" y="5445760"/>
            <a:ext cx="4650936" cy="5269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787303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>
            <a:extLst>
              <a:ext uri="{FF2B5EF4-FFF2-40B4-BE49-F238E27FC236}">
                <a16:creationId xmlns:a16="http://schemas.microsoft.com/office/drawing/2014/main" id="{1984DC73-151D-B087-86EA-4ECF9132583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7" y="2384748"/>
            <a:ext cx="9053050" cy="4009607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3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22426EC-4CBE-59D9-AB41-D7521FA463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8674" y="4006020"/>
            <a:ext cx="3241905" cy="2172905"/>
          </a:xfrm>
          <a:prstGeom prst="rect">
            <a:avLst/>
          </a:prstGeom>
        </p:spPr>
      </p:pic>
      <p:pic>
        <p:nvPicPr>
          <p:cNvPr id="23554" name="Picture 2" descr="▷ Comunicaciones serie en Arduino: UART, I2C y SPI">
            <a:extLst>
              <a:ext uri="{FF2B5EF4-FFF2-40B4-BE49-F238E27FC236}">
                <a16:creationId xmlns:a16="http://schemas.microsoft.com/office/drawing/2014/main" id="{267DFC92-972A-FEDE-4EE8-41BC15FF8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437" y="1829742"/>
            <a:ext cx="3241905" cy="196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6610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4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510AC54-D62B-7959-FA6C-0FFC4249F5D2}"/>
              </a:ext>
            </a:extLst>
          </p:cNvPr>
          <p:cNvSpPr txBox="1"/>
          <p:nvPr/>
        </p:nvSpPr>
        <p:spPr>
          <a:xfrm>
            <a:off x="7282007" y="4026512"/>
            <a:ext cx="4319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Abrir el puerto (</a:t>
            </a:r>
            <a:r>
              <a:rPr lang="es-419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OpenPort</a:t>
            </a: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)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6A5641B-4F63-BB9E-1B90-34CEA31B94EC}"/>
              </a:ext>
            </a:extLst>
          </p:cNvPr>
          <p:cNvSpPr txBox="1"/>
          <p:nvPr/>
        </p:nvSpPr>
        <p:spPr>
          <a:xfrm>
            <a:off x="7282006" y="5691096"/>
            <a:ext cx="4319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Descargar los parámetros actuales</a:t>
            </a:r>
          </a:p>
          <a:p>
            <a:pPr algn="ctr"/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(</a:t>
            </a:r>
            <a:r>
              <a:rPr lang="es-419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GetParam</a:t>
            </a: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)</a:t>
            </a:r>
          </a:p>
        </p:txBody>
      </p:sp>
      <p:grpSp>
        <p:nvGrpSpPr>
          <p:cNvPr id="39" name="Grupo 38">
            <a:extLst>
              <a:ext uri="{FF2B5EF4-FFF2-40B4-BE49-F238E27FC236}">
                <a16:creationId xmlns:a16="http://schemas.microsoft.com/office/drawing/2014/main" id="{01970852-A30E-23BC-32B5-EE320B0EFB5F}"/>
              </a:ext>
            </a:extLst>
          </p:cNvPr>
          <p:cNvGrpSpPr/>
          <p:nvPr/>
        </p:nvGrpSpPr>
        <p:grpSpPr>
          <a:xfrm>
            <a:off x="630830" y="2333339"/>
            <a:ext cx="11011619" cy="3972211"/>
            <a:chOff x="590190" y="2384139"/>
            <a:chExt cx="11011619" cy="3972211"/>
          </a:xfrm>
        </p:grpSpPr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63E09DC2-43B4-7170-5202-3C4B449E91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/>
            <a:stretch/>
          </p:blipFill>
          <p:spPr>
            <a:xfrm>
              <a:off x="590190" y="2384139"/>
              <a:ext cx="5963010" cy="3972211"/>
            </a:xfrm>
            <a:prstGeom prst="rect">
              <a:avLst/>
            </a:prstGeom>
          </p:spPr>
        </p:pic>
        <p:grpSp>
          <p:nvGrpSpPr>
            <p:cNvPr id="29" name="Grupo 28">
              <a:extLst>
                <a:ext uri="{FF2B5EF4-FFF2-40B4-BE49-F238E27FC236}">
                  <a16:creationId xmlns:a16="http://schemas.microsoft.com/office/drawing/2014/main" id="{D8D864EC-9F65-F7D0-1268-C16EC2FA2318}"/>
                </a:ext>
              </a:extLst>
            </p:cNvPr>
            <p:cNvGrpSpPr/>
            <p:nvPr/>
          </p:nvGrpSpPr>
          <p:grpSpPr>
            <a:xfrm>
              <a:off x="7282002" y="2384139"/>
              <a:ext cx="4319807" cy="369332"/>
              <a:chOff x="7282002" y="2384139"/>
              <a:chExt cx="4319807" cy="369332"/>
            </a:xfrm>
          </p:grpSpPr>
          <p:sp>
            <p:nvSpPr>
              <p:cNvPr id="27" name="Rectángulo: esquinas redondeadas 26">
                <a:extLst>
                  <a:ext uri="{FF2B5EF4-FFF2-40B4-BE49-F238E27FC236}">
                    <a16:creationId xmlns:a16="http://schemas.microsoft.com/office/drawing/2014/main" id="{FDB49198-C3E2-FE42-7A37-6DC694A474E8}"/>
                  </a:ext>
                </a:extLst>
              </p:cNvPr>
              <p:cNvSpPr/>
              <p:nvPr/>
            </p:nvSpPr>
            <p:spPr>
              <a:xfrm>
                <a:off x="7282002" y="2384139"/>
                <a:ext cx="4319801" cy="369332"/>
              </a:xfrm>
              <a:prstGeom prst="roundRect">
                <a:avLst/>
              </a:prstGeom>
              <a:solidFill>
                <a:srgbClr val="445D73"/>
              </a:solidFill>
              <a:ln>
                <a:solidFill>
                  <a:srgbClr val="445D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30DAA1DE-5091-C02A-A211-51B6EC5B6D81}"/>
                  </a:ext>
                </a:extLst>
              </p:cNvPr>
              <p:cNvSpPr txBox="1"/>
              <p:nvPr/>
            </p:nvSpPr>
            <p:spPr>
              <a:xfrm>
                <a:off x="7282008" y="2384139"/>
                <a:ext cx="43198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Seleccionar el puerto serial (COMX)  </a:t>
                </a:r>
              </a:p>
            </p:txBody>
          </p:sp>
        </p:grpSp>
        <p:cxnSp>
          <p:nvCxnSpPr>
            <p:cNvPr id="19" name="Conector recto de flecha 18">
              <a:extLst>
                <a:ext uri="{FF2B5EF4-FFF2-40B4-BE49-F238E27FC236}">
                  <a16:creationId xmlns:a16="http://schemas.microsoft.com/office/drawing/2014/main" id="{6FD31845-99BC-8C78-24D9-1E3C81340E75}"/>
                </a:ext>
              </a:extLst>
            </p:cNvPr>
            <p:cNvCxnSpPr>
              <a:cxnSpLocks/>
            </p:cNvCxnSpPr>
            <p:nvPr/>
          </p:nvCxnSpPr>
          <p:spPr>
            <a:xfrm>
              <a:off x="9441906" y="2844800"/>
              <a:ext cx="2" cy="1120752"/>
            </a:xfrm>
            <a:prstGeom prst="straightConnector1">
              <a:avLst/>
            </a:prstGeom>
            <a:ln w="57150">
              <a:solidFill>
                <a:srgbClr val="52B8C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>
              <a:extLst>
                <a:ext uri="{FF2B5EF4-FFF2-40B4-BE49-F238E27FC236}">
                  <a16:creationId xmlns:a16="http://schemas.microsoft.com/office/drawing/2014/main" id="{6428A0A7-7C93-0F9A-E846-FCAA4309CB9B}"/>
                </a:ext>
              </a:extLst>
            </p:cNvPr>
            <p:cNvCxnSpPr>
              <a:cxnSpLocks/>
            </p:cNvCxnSpPr>
            <p:nvPr/>
          </p:nvCxnSpPr>
          <p:spPr>
            <a:xfrm>
              <a:off x="9441906" y="4505960"/>
              <a:ext cx="2" cy="1120752"/>
            </a:xfrm>
            <a:prstGeom prst="straightConnector1">
              <a:avLst/>
            </a:prstGeom>
            <a:ln w="57150">
              <a:solidFill>
                <a:srgbClr val="52B8C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" name="Grupo 31">
              <a:extLst>
                <a:ext uri="{FF2B5EF4-FFF2-40B4-BE49-F238E27FC236}">
                  <a16:creationId xmlns:a16="http://schemas.microsoft.com/office/drawing/2014/main" id="{5928C78F-EF7A-2EBA-83C5-48CAF98A479E}"/>
                </a:ext>
              </a:extLst>
            </p:cNvPr>
            <p:cNvGrpSpPr/>
            <p:nvPr/>
          </p:nvGrpSpPr>
          <p:grpSpPr>
            <a:xfrm>
              <a:off x="7282002" y="4014320"/>
              <a:ext cx="4319807" cy="369332"/>
              <a:chOff x="7282002" y="2384139"/>
              <a:chExt cx="4319807" cy="369332"/>
            </a:xfrm>
          </p:grpSpPr>
          <p:sp>
            <p:nvSpPr>
              <p:cNvPr id="33" name="Rectángulo: esquinas redondeadas 32">
                <a:extLst>
                  <a:ext uri="{FF2B5EF4-FFF2-40B4-BE49-F238E27FC236}">
                    <a16:creationId xmlns:a16="http://schemas.microsoft.com/office/drawing/2014/main" id="{8E58B5A7-FC15-7260-8078-051C3BA74E2D}"/>
                  </a:ext>
                </a:extLst>
              </p:cNvPr>
              <p:cNvSpPr/>
              <p:nvPr/>
            </p:nvSpPr>
            <p:spPr>
              <a:xfrm>
                <a:off x="7282002" y="2384139"/>
                <a:ext cx="4319801" cy="369332"/>
              </a:xfrm>
              <a:prstGeom prst="roundRect">
                <a:avLst/>
              </a:prstGeom>
              <a:solidFill>
                <a:srgbClr val="445D73"/>
              </a:solidFill>
              <a:ln>
                <a:solidFill>
                  <a:srgbClr val="445D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4" name="CuadroTexto 33">
                <a:extLst>
                  <a:ext uri="{FF2B5EF4-FFF2-40B4-BE49-F238E27FC236}">
                    <a16:creationId xmlns:a16="http://schemas.microsoft.com/office/drawing/2014/main" id="{8981553A-7A7D-D4B1-374F-64C3E28965A4}"/>
                  </a:ext>
                </a:extLst>
              </p:cNvPr>
              <p:cNvSpPr txBox="1"/>
              <p:nvPr/>
            </p:nvSpPr>
            <p:spPr>
              <a:xfrm>
                <a:off x="7282008" y="2384139"/>
                <a:ext cx="43198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Abrir el puerto (</a:t>
                </a:r>
                <a:r>
                  <a:rPr lang="es-419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OpenPort</a:t>
                </a:r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)</a:t>
                </a:r>
              </a:p>
            </p:txBody>
          </p:sp>
        </p:grpSp>
        <p:grpSp>
          <p:nvGrpSpPr>
            <p:cNvPr id="38" name="Grupo 37">
              <a:extLst>
                <a:ext uri="{FF2B5EF4-FFF2-40B4-BE49-F238E27FC236}">
                  <a16:creationId xmlns:a16="http://schemas.microsoft.com/office/drawing/2014/main" id="{B4BBCF1A-C42F-A6F6-8C2F-A12B7380C1A8}"/>
                </a:ext>
              </a:extLst>
            </p:cNvPr>
            <p:cNvGrpSpPr/>
            <p:nvPr/>
          </p:nvGrpSpPr>
          <p:grpSpPr>
            <a:xfrm>
              <a:off x="7281996" y="5691095"/>
              <a:ext cx="4319807" cy="646332"/>
              <a:chOff x="7282002" y="4876431"/>
              <a:chExt cx="4319807" cy="646332"/>
            </a:xfrm>
          </p:grpSpPr>
          <p:sp>
            <p:nvSpPr>
              <p:cNvPr id="36" name="Rectángulo: esquinas redondeadas 35">
                <a:extLst>
                  <a:ext uri="{FF2B5EF4-FFF2-40B4-BE49-F238E27FC236}">
                    <a16:creationId xmlns:a16="http://schemas.microsoft.com/office/drawing/2014/main" id="{FF0B513A-6747-13D8-7C30-FE97213D163F}"/>
                  </a:ext>
                </a:extLst>
              </p:cNvPr>
              <p:cNvSpPr/>
              <p:nvPr/>
            </p:nvSpPr>
            <p:spPr>
              <a:xfrm>
                <a:off x="7282002" y="4876431"/>
                <a:ext cx="4319801" cy="646331"/>
              </a:xfrm>
              <a:prstGeom prst="roundRect">
                <a:avLst/>
              </a:prstGeom>
              <a:solidFill>
                <a:srgbClr val="445D73"/>
              </a:solidFill>
              <a:ln>
                <a:solidFill>
                  <a:srgbClr val="445D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7" name="CuadroTexto 36">
                <a:extLst>
                  <a:ext uri="{FF2B5EF4-FFF2-40B4-BE49-F238E27FC236}">
                    <a16:creationId xmlns:a16="http://schemas.microsoft.com/office/drawing/2014/main" id="{16B2AFEF-136C-3A60-9562-2E099712ABF1}"/>
                  </a:ext>
                </a:extLst>
              </p:cNvPr>
              <p:cNvSpPr txBox="1"/>
              <p:nvPr/>
            </p:nvSpPr>
            <p:spPr>
              <a:xfrm>
                <a:off x="7282008" y="4876432"/>
                <a:ext cx="43198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Descargar los parámetros actuales</a:t>
                </a:r>
              </a:p>
              <a:p>
                <a:pPr algn="ctr"/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(</a:t>
                </a:r>
                <a:r>
                  <a:rPr lang="es-419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GetParam</a:t>
                </a:r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86380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aphicFrame>
        <p:nvGraphicFramePr>
          <p:cNvPr id="40" name="Tabla 13">
            <a:extLst>
              <a:ext uri="{FF2B5EF4-FFF2-40B4-BE49-F238E27FC236}">
                <a16:creationId xmlns:a16="http://schemas.microsoft.com/office/drawing/2014/main" id="{CA36E655-7E23-87D5-3A6B-4B2432F313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604452"/>
              </p:ext>
            </p:extLst>
          </p:nvPr>
        </p:nvGraphicFramePr>
        <p:xfrm>
          <a:off x="2184400" y="2236967"/>
          <a:ext cx="78232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8080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2164080">
                  <a:extLst>
                    <a:ext uri="{9D8B030D-6E8A-4147-A177-3AD203B41FA5}">
                      <a16:colId xmlns:a16="http://schemas.microsoft.com/office/drawing/2014/main" val="2959136786"/>
                    </a:ext>
                  </a:extLst>
                </a:gridCol>
                <a:gridCol w="4511040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Parámetro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Valor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Descripción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UartRate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1200Baud ~ 115,200 Baud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Tasa de transmisión del puerto serial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Parity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b="0" dirty="0">
                          <a:latin typeface="Blinker" panose="02000000000000000000" pitchFamily="2" charset="0"/>
                        </a:rPr>
                        <a:t>8N1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sin paridad</a:t>
                      </a:r>
                      <a:endParaRPr lang="es-419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b="0" dirty="0">
                          <a:latin typeface="Blinker" panose="02000000000000000000" pitchFamily="2" charset="0"/>
                        </a:rPr>
                        <a:t>8O1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paridad impar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549742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8E1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paridad par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AirRate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0.3 kbps  ~  19.2 kbps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Tasa de transmisión de datos en el aire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5845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Power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+21 dBm </a:t>
                      </a:r>
                      <a:r>
                        <a:rPr lang="es-419" sz="1400" b="0" dirty="0">
                          <a:latin typeface="Blinker" panose="02000000000000000000" pitchFamily="2" charset="0"/>
                        </a:rPr>
                        <a:t> ~ 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+30 dBm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Blinker" panose="02000000000000000000" pitchFamily="2" charset="0"/>
                        </a:rPr>
                        <a:t>Potencia de transmission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941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FEC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Habilitada / Deshabilitada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Codificación de canal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54781"/>
                  </a:ext>
                </a:extLst>
              </a:tr>
            </a:tbl>
          </a:graphicData>
        </a:graphic>
      </p:graphicFrame>
      <p:sp>
        <p:nvSpPr>
          <p:cNvPr id="8" name="CuadroTexto 7">
            <a:extLst>
              <a:ext uri="{FF2B5EF4-FFF2-40B4-BE49-F238E27FC236}">
                <a16:creationId xmlns:a16="http://schemas.microsoft.com/office/drawing/2014/main" id="{B4F845D0-3F11-E2ED-5550-3D28E5BA1C35}"/>
              </a:ext>
            </a:extLst>
          </p:cNvPr>
          <p:cNvSpPr txBox="1"/>
          <p:nvPr/>
        </p:nvSpPr>
        <p:spPr>
          <a:xfrm>
            <a:off x="2184400" y="1875098"/>
            <a:ext cx="782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latin typeface="Blinker ExtraBold" panose="02000000000000000000" pitchFamily="2" charset="0"/>
              </a:rPr>
              <a:t>Sección 1</a:t>
            </a:r>
          </a:p>
        </p:txBody>
      </p:sp>
    </p:spTree>
    <p:extLst>
      <p:ext uri="{BB962C8B-B14F-4D97-AF65-F5344CB8AC3E}">
        <p14:creationId xmlns:p14="http://schemas.microsoft.com/office/powerpoint/2010/main" val="6895003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08DDB59B-0D2A-3706-A4B1-79338F5C8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58" y="3440419"/>
            <a:ext cx="3808433" cy="145616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7D4CB9F-1E77-C472-1179-DF6CE9335F8F}"/>
              </a:ext>
            </a:extLst>
          </p:cNvPr>
          <p:cNvSpPr/>
          <p:nvPr/>
        </p:nvSpPr>
        <p:spPr>
          <a:xfrm>
            <a:off x="714459" y="3611300"/>
            <a:ext cx="3808433" cy="2083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26577E96-B781-C341-8651-9AA7583C35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5916" y="3473194"/>
            <a:ext cx="5372566" cy="1386960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485E0C6F-D6A0-F682-AF12-A905955520D6}"/>
              </a:ext>
            </a:extLst>
          </p:cNvPr>
          <p:cNvSpPr txBox="1"/>
          <p:nvPr/>
        </p:nvSpPr>
        <p:spPr>
          <a:xfrm>
            <a:off x="3877519" y="2711693"/>
            <a:ext cx="7989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latin typeface="Blinker ExtraLight" panose="02000000000000000000" pitchFamily="2" charset="0"/>
              </a:rPr>
              <a:t>UART (Universal </a:t>
            </a:r>
            <a:r>
              <a:rPr lang="es-419" b="1" dirty="0" err="1">
                <a:latin typeface="Blinker ExtraLight" panose="02000000000000000000" pitchFamily="2" charset="0"/>
              </a:rPr>
              <a:t>Asynchronous</a:t>
            </a:r>
            <a:r>
              <a:rPr lang="es-419" b="1" dirty="0">
                <a:latin typeface="Blinker ExtraLight" panose="02000000000000000000" pitchFamily="2" charset="0"/>
              </a:rPr>
              <a:t> Receiver-</a:t>
            </a:r>
            <a:r>
              <a:rPr lang="es-419" b="1" dirty="0" err="1">
                <a:latin typeface="Blinker ExtraLight" panose="02000000000000000000" pitchFamily="2" charset="0"/>
              </a:rPr>
              <a:t>Transmitter</a:t>
            </a:r>
            <a:r>
              <a:rPr lang="es-419" b="1" dirty="0">
                <a:latin typeface="Blinker ExtraLight" panose="020000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8570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B87A9E0-C012-6629-96E2-3D02270D169F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latin typeface="Blinker ExtraLight" panose="02000000000000000000" pitchFamily="2" charset="0"/>
              </a:rPr>
              <a:t>Sistema de comunicación satelital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263F649-65E9-190D-AEAD-266EBA90D86A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Introducción 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grpSp>
        <p:nvGrpSpPr>
          <p:cNvPr id="52" name="Grupo 51">
            <a:extLst>
              <a:ext uri="{FF2B5EF4-FFF2-40B4-BE49-F238E27FC236}">
                <a16:creationId xmlns:a16="http://schemas.microsoft.com/office/drawing/2014/main" id="{4F6F3824-A828-7686-341D-C18C4590B51B}"/>
              </a:ext>
            </a:extLst>
          </p:cNvPr>
          <p:cNvGrpSpPr/>
          <p:nvPr/>
        </p:nvGrpSpPr>
        <p:grpSpPr>
          <a:xfrm>
            <a:off x="1441506" y="2114954"/>
            <a:ext cx="9716344" cy="377737"/>
            <a:chOff x="670560" y="1942382"/>
            <a:chExt cx="9716344" cy="377737"/>
          </a:xfrm>
        </p:grpSpPr>
        <p:grpSp>
          <p:nvGrpSpPr>
            <p:cNvPr id="41" name="Grupo 40">
              <a:extLst>
                <a:ext uri="{FF2B5EF4-FFF2-40B4-BE49-F238E27FC236}">
                  <a16:creationId xmlns:a16="http://schemas.microsoft.com/office/drawing/2014/main" id="{8DD90600-9B82-3FEC-1C3B-9A37E5B68A37}"/>
                </a:ext>
              </a:extLst>
            </p:cNvPr>
            <p:cNvGrpSpPr/>
            <p:nvPr/>
          </p:nvGrpSpPr>
          <p:grpSpPr>
            <a:xfrm>
              <a:off x="670560" y="1950786"/>
              <a:ext cx="1373420" cy="369333"/>
              <a:chOff x="851620" y="1875513"/>
              <a:chExt cx="1373420" cy="369333"/>
            </a:xfrm>
          </p:grpSpPr>
          <p:sp>
            <p:nvSpPr>
              <p:cNvPr id="20" name="CuadroTexto 19">
                <a:extLst>
                  <a:ext uri="{FF2B5EF4-FFF2-40B4-BE49-F238E27FC236}">
                    <a16:creationId xmlns:a16="http://schemas.microsoft.com/office/drawing/2014/main" id="{D83A2442-98B3-B161-2D02-A9DB347AAA02}"/>
                  </a:ext>
                </a:extLst>
              </p:cNvPr>
              <p:cNvSpPr txBox="1"/>
              <p:nvPr/>
            </p:nvSpPr>
            <p:spPr>
              <a:xfrm>
                <a:off x="851620" y="1875513"/>
                <a:ext cx="1373420" cy="369332"/>
              </a:xfrm>
              <a:prstGeom prst="rect">
                <a:avLst/>
              </a:prstGeom>
              <a:solidFill>
                <a:srgbClr val="445D73"/>
              </a:solidFill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b="1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Fuente</a:t>
                </a:r>
                <a:endParaRPr lang="es-MX" b="1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27" name="Rectángulo 26">
                <a:extLst>
                  <a:ext uri="{FF2B5EF4-FFF2-40B4-BE49-F238E27FC236}">
                    <a16:creationId xmlns:a16="http://schemas.microsoft.com/office/drawing/2014/main" id="{BBAE207C-40E1-A32A-4E1E-6E2C8640E84F}"/>
                  </a:ext>
                </a:extLst>
              </p:cNvPr>
              <p:cNvSpPr/>
              <p:nvPr/>
            </p:nvSpPr>
            <p:spPr>
              <a:xfrm>
                <a:off x="851620" y="1875514"/>
                <a:ext cx="1373420" cy="36933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2590B688-816E-3FC5-585A-06E171E1E17E}"/>
                </a:ext>
              </a:extLst>
            </p:cNvPr>
            <p:cNvGrpSpPr/>
            <p:nvPr/>
          </p:nvGrpSpPr>
          <p:grpSpPr>
            <a:xfrm>
              <a:off x="2390965" y="1948218"/>
              <a:ext cx="1373420" cy="369333"/>
              <a:chOff x="2548340" y="1875513"/>
              <a:chExt cx="1373420" cy="369333"/>
            </a:xfrm>
          </p:grpSpPr>
          <p:sp>
            <p:nvSpPr>
              <p:cNvPr id="38" name="CuadroTexto 37">
                <a:extLst>
                  <a:ext uri="{FF2B5EF4-FFF2-40B4-BE49-F238E27FC236}">
                    <a16:creationId xmlns:a16="http://schemas.microsoft.com/office/drawing/2014/main" id="{50110137-B29A-0BCA-8EC8-A87F743256EF}"/>
                  </a:ext>
                </a:extLst>
              </p:cNvPr>
              <p:cNvSpPr txBox="1"/>
              <p:nvPr/>
            </p:nvSpPr>
            <p:spPr>
              <a:xfrm>
                <a:off x="2548340" y="1875513"/>
                <a:ext cx="1373420" cy="369332"/>
              </a:xfrm>
              <a:prstGeom prst="rect">
                <a:avLst/>
              </a:prstGeom>
              <a:solidFill>
                <a:srgbClr val="445D73"/>
              </a:solidFill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b="1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TX</a:t>
                </a:r>
                <a:endParaRPr lang="es-MX" b="1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39" name="Rectángulo 38">
                <a:extLst>
                  <a:ext uri="{FF2B5EF4-FFF2-40B4-BE49-F238E27FC236}">
                    <a16:creationId xmlns:a16="http://schemas.microsoft.com/office/drawing/2014/main" id="{E0E2BE9A-750E-A19F-9224-ACF82FB3F290}"/>
                  </a:ext>
                </a:extLst>
              </p:cNvPr>
              <p:cNvSpPr/>
              <p:nvPr/>
            </p:nvSpPr>
            <p:spPr>
              <a:xfrm>
                <a:off x="2548340" y="1875514"/>
                <a:ext cx="1373420" cy="36933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42" name="Grupo 41">
              <a:extLst>
                <a:ext uri="{FF2B5EF4-FFF2-40B4-BE49-F238E27FC236}">
                  <a16:creationId xmlns:a16="http://schemas.microsoft.com/office/drawing/2014/main" id="{31A0CB39-2396-0DAE-AC59-38B13081F19E}"/>
                </a:ext>
              </a:extLst>
            </p:cNvPr>
            <p:cNvGrpSpPr/>
            <p:nvPr/>
          </p:nvGrpSpPr>
          <p:grpSpPr>
            <a:xfrm>
              <a:off x="7298478" y="1945271"/>
              <a:ext cx="1373420" cy="369333"/>
              <a:chOff x="2548340" y="1875513"/>
              <a:chExt cx="1373420" cy="369333"/>
            </a:xfrm>
          </p:grpSpPr>
          <p:sp>
            <p:nvSpPr>
              <p:cNvPr id="43" name="CuadroTexto 42">
                <a:extLst>
                  <a:ext uri="{FF2B5EF4-FFF2-40B4-BE49-F238E27FC236}">
                    <a16:creationId xmlns:a16="http://schemas.microsoft.com/office/drawing/2014/main" id="{DEE35522-F33A-3CC3-5D20-60507C4D7A07}"/>
                  </a:ext>
                </a:extLst>
              </p:cNvPr>
              <p:cNvSpPr txBox="1"/>
              <p:nvPr/>
            </p:nvSpPr>
            <p:spPr>
              <a:xfrm>
                <a:off x="2548340" y="1875513"/>
                <a:ext cx="1373420" cy="369332"/>
              </a:xfrm>
              <a:prstGeom prst="rect">
                <a:avLst/>
              </a:prstGeom>
              <a:solidFill>
                <a:srgbClr val="445D73"/>
              </a:solidFill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b="1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RX</a:t>
                </a:r>
                <a:endParaRPr lang="es-MX" b="1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44" name="Rectángulo 43">
                <a:extLst>
                  <a:ext uri="{FF2B5EF4-FFF2-40B4-BE49-F238E27FC236}">
                    <a16:creationId xmlns:a16="http://schemas.microsoft.com/office/drawing/2014/main" id="{53B03EB7-E2CD-33CF-24EE-E94658F4AE25}"/>
                  </a:ext>
                </a:extLst>
              </p:cNvPr>
              <p:cNvSpPr/>
              <p:nvPr/>
            </p:nvSpPr>
            <p:spPr>
              <a:xfrm>
                <a:off x="2548340" y="1875514"/>
                <a:ext cx="1373420" cy="36933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45" name="Grupo 44">
              <a:extLst>
                <a:ext uri="{FF2B5EF4-FFF2-40B4-BE49-F238E27FC236}">
                  <a16:creationId xmlns:a16="http://schemas.microsoft.com/office/drawing/2014/main" id="{92586CF5-41C8-A9DA-8419-75B32E375E08}"/>
                </a:ext>
              </a:extLst>
            </p:cNvPr>
            <p:cNvGrpSpPr/>
            <p:nvPr/>
          </p:nvGrpSpPr>
          <p:grpSpPr>
            <a:xfrm>
              <a:off x="9013484" y="1945270"/>
              <a:ext cx="1373420" cy="369333"/>
              <a:chOff x="851620" y="1875513"/>
              <a:chExt cx="1373420" cy="369333"/>
            </a:xfrm>
          </p:grpSpPr>
          <p:sp>
            <p:nvSpPr>
              <p:cNvPr id="46" name="CuadroTexto 45">
                <a:extLst>
                  <a:ext uri="{FF2B5EF4-FFF2-40B4-BE49-F238E27FC236}">
                    <a16:creationId xmlns:a16="http://schemas.microsoft.com/office/drawing/2014/main" id="{9C4D67E6-4563-378A-2B2D-29FAAC5B9486}"/>
                  </a:ext>
                </a:extLst>
              </p:cNvPr>
              <p:cNvSpPr txBox="1"/>
              <p:nvPr/>
            </p:nvSpPr>
            <p:spPr>
              <a:xfrm>
                <a:off x="851620" y="1875513"/>
                <a:ext cx="1373420" cy="369332"/>
              </a:xfrm>
              <a:prstGeom prst="rect">
                <a:avLst/>
              </a:prstGeom>
              <a:solidFill>
                <a:srgbClr val="445D73"/>
              </a:solidFill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b="1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Destino</a:t>
                </a:r>
                <a:endParaRPr lang="es-MX" b="1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47" name="Rectángulo 46">
                <a:extLst>
                  <a:ext uri="{FF2B5EF4-FFF2-40B4-BE49-F238E27FC236}">
                    <a16:creationId xmlns:a16="http://schemas.microsoft.com/office/drawing/2014/main" id="{6AB9C178-273E-F268-B029-86887CAF1D8C}"/>
                  </a:ext>
                </a:extLst>
              </p:cNvPr>
              <p:cNvSpPr/>
              <p:nvPr/>
            </p:nvSpPr>
            <p:spPr>
              <a:xfrm>
                <a:off x="851620" y="1875514"/>
                <a:ext cx="1373420" cy="36933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51" name="Grupo 50">
              <a:extLst>
                <a:ext uri="{FF2B5EF4-FFF2-40B4-BE49-F238E27FC236}">
                  <a16:creationId xmlns:a16="http://schemas.microsoft.com/office/drawing/2014/main" id="{07579709-430F-96D0-EDFF-C4DF5D394070}"/>
                </a:ext>
              </a:extLst>
            </p:cNvPr>
            <p:cNvGrpSpPr/>
            <p:nvPr/>
          </p:nvGrpSpPr>
          <p:grpSpPr>
            <a:xfrm>
              <a:off x="4116340" y="1942382"/>
              <a:ext cx="2830183" cy="369333"/>
              <a:chOff x="4444375" y="2261531"/>
              <a:chExt cx="2830183" cy="369333"/>
            </a:xfrm>
          </p:grpSpPr>
          <p:sp>
            <p:nvSpPr>
              <p:cNvPr id="49" name="CuadroTexto 48">
                <a:extLst>
                  <a:ext uri="{FF2B5EF4-FFF2-40B4-BE49-F238E27FC236}">
                    <a16:creationId xmlns:a16="http://schemas.microsoft.com/office/drawing/2014/main" id="{0949EF95-B2A9-A0BC-8670-46A028021049}"/>
                  </a:ext>
                </a:extLst>
              </p:cNvPr>
              <p:cNvSpPr txBox="1"/>
              <p:nvPr/>
            </p:nvSpPr>
            <p:spPr>
              <a:xfrm>
                <a:off x="4444375" y="2261531"/>
                <a:ext cx="2830183" cy="36000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b="1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Canal de comunicaciones</a:t>
                </a:r>
                <a:endParaRPr lang="es-MX" b="1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50" name="Rectángulo 49">
                <a:extLst>
                  <a:ext uri="{FF2B5EF4-FFF2-40B4-BE49-F238E27FC236}">
                    <a16:creationId xmlns:a16="http://schemas.microsoft.com/office/drawing/2014/main" id="{67D99A77-5D10-8D4A-B6CF-2958BD69A138}"/>
                  </a:ext>
                </a:extLst>
              </p:cNvPr>
              <p:cNvSpPr/>
              <p:nvPr/>
            </p:nvSpPr>
            <p:spPr>
              <a:xfrm>
                <a:off x="4444375" y="2261532"/>
                <a:ext cx="2830183" cy="36933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4BB61FA1-60BF-9EC7-4D06-667778D10051}"/>
              </a:ext>
            </a:extLst>
          </p:cNvPr>
          <p:cNvCxnSpPr>
            <a:stCxn id="27" idx="3"/>
            <a:endCxn id="39" idx="1"/>
          </p:cNvCxnSpPr>
          <p:nvPr/>
        </p:nvCxnSpPr>
        <p:spPr>
          <a:xfrm flipV="1">
            <a:off x="2814926" y="2305457"/>
            <a:ext cx="346985" cy="256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de flecha 54">
            <a:extLst>
              <a:ext uri="{FF2B5EF4-FFF2-40B4-BE49-F238E27FC236}">
                <a16:creationId xmlns:a16="http://schemas.microsoft.com/office/drawing/2014/main" id="{5DEB2AEE-168A-D0D9-75A4-11E2419A1478}"/>
              </a:ext>
            </a:extLst>
          </p:cNvPr>
          <p:cNvCxnSpPr>
            <a:cxnSpLocks/>
            <a:stCxn id="39" idx="3"/>
            <a:endCxn id="50" idx="1"/>
          </p:cNvCxnSpPr>
          <p:nvPr/>
        </p:nvCxnSpPr>
        <p:spPr>
          <a:xfrm flipV="1">
            <a:off x="4535331" y="2299621"/>
            <a:ext cx="351955" cy="58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de flecha 57">
            <a:extLst>
              <a:ext uri="{FF2B5EF4-FFF2-40B4-BE49-F238E27FC236}">
                <a16:creationId xmlns:a16="http://schemas.microsoft.com/office/drawing/2014/main" id="{9AD8739D-50EB-1B0C-E826-21EC9C2B0139}"/>
              </a:ext>
            </a:extLst>
          </p:cNvPr>
          <p:cNvCxnSpPr>
            <a:cxnSpLocks/>
            <a:stCxn id="50" idx="3"/>
            <a:endCxn id="43" idx="1"/>
          </p:cNvCxnSpPr>
          <p:nvPr/>
        </p:nvCxnSpPr>
        <p:spPr>
          <a:xfrm>
            <a:off x="7717469" y="2299621"/>
            <a:ext cx="351955" cy="28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de flecha 60">
            <a:extLst>
              <a:ext uri="{FF2B5EF4-FFF2-40B4-BE49-F238E27FC236}">
                <a16:creationId xmlns:a16="http://schemas.microsoft.com/office/drawing/2014/main" id="{8BAE7739-6FBC-B1D4-CD85-8CD266A913E7}"/>
              </a:ext>
            </a:extLst>
          </p:cNvPr>
          <p:cNvCxnSpPr>
            <a:cxnSpLocks/>
            <a:stCxn id="44" idx="3"/>
            <a:endCxn id="47" idx="1"/>
          </p:cNvCxnSpPr>
          <p:nvPr/>
        </p:nvCxnSpPr>
        <p:spPr>
          <a:xfrm flipV="1">
            <a:off x="9442844" y="2302509"/>
            <a:ext cx="341586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45" name="Grupo 1044">
            <a:extLst>
              <a:ext uri="{FF2B5EF4-FFF2-40B4-BE49-F238E27FC236}">
                <a16:creationId xmlns:a16="http://schemas.microsoft.com/office/drawing/2014/main" id="{182276B1-FC73-6D33-6CBF-14E73103967F}"/>
              </a:ext>
            </a:extLst>
          </p:cNvPr>
          <p:cNvGrpSpPr/>
          <p:nvPr/>
        </p:nvGrpSpPr>
        <p:grpSpPr>
          <a:xfrm>
            <a:off x="2239444" y="2938866"/>
            <a:ext cx="3218353" cy="3083451"/>
            <a:chOff x="851620" y="2994354"/>
            <a:chExt cx="3218353" cy="3083451"/>
          </a:xfrm>
        </p:grpSpPr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04905E81-70BB-1BD1-D30C-C87F5E3C15D9}"/>
                </a:ext>
              </a:extLst>
            </p:cNvPr>
            <p:cNvSpPr txBox="1"/>
            <p:nvPr/>
          </p:nvSpPr>
          <p:spPr>
            <a:xfrm>
              <a:off x="851620" y="2994354"/>
              <a:ext cx="321835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b="1" dirty="0">
                  <a:latin typeface="Blinker ExtraLight" panose="02000000000000000000" pitchFamily="2" charset="0"/>
                </a:rPr>
                <a:t>Enlace de </a:t>
              </a:r>
              <a:r>
                <a:rPr lang="es-419" b="1" dirty="0">
                  <a:solidFill>
                    <a:srgbClr val="C00000"/>
                  </a:solidFill>
                  <a:latin typeface="Blinker ExtraBold" panose="02000000000000000000" pitchFamily="2" charset="0"/>
                </a:rPr>
                <a:t>subida</a:t>
              </a:r>
              <a:r>
                <a:rPr lang="es-419" b="1" dirty="0">
                  <a:latin typeface="Blinker ExtraLight" panose="02000000000000000000" pitchFamily="2" charset="0"/>
                </a:rPr>
                <a:t> (</a:t>
              </a:r>
              <a:r>
                <a:rPr lang="es-419" b="1" dirty="0" err="1">
                  <a:latin typeface="Blinker ExtraLight" panose="02000000000000000000" pitchFamily="2" charset="0"/>
                </a:rPr>
                <a:t>Uplink</a:t>
              </a:r>
              <a:r>
                <a:rPr lang="es-419" b="1" dirty="0">
                  <a:latin typeface="Blinker ExtraLight" panose="02000000000000000000" pitchFamily="2" charset="0"/>
                </a:rPr>
                <a:t>)</a:t>
              </a:r>
              <a:endParaRPr lang="es-MX" b="1" dirty="0">
                <a:latin typeface="Blinker ExtraLight" panose="02000000000000000000" pitchFamily="2" charset="0"/>
              </a:endParaRPr>
            </a:p>
          </p:txBody>
        </p:sp>
        <p:sp>
          <p:nvSpPr>
            <p:cNvPr id="28" name="Rectángulo 27">
              <a:extLst>
                <a:ext uri="{FF2B5EF4-FFF2-40B4-BE49-F238E27FC236}">
                  <a16:creationId xmlns:a16="http://schemas.microsoft.com/office/drawing/2014/main" id="{E1E4C3ED-63AD-1992-8F8D-797F0C71C284}"/>
                </a:ext>
              </a:extLst>
            </p:cNvPr>
            <p:cNvSpPr/>
            <p:nvPr/>
          </p:nvSpPr>
          <p:spPr>
            <a:xfrm>
              <a:off x="851620" y="3429000"/>
              <a:ext cx="3186980" cy="264880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038" name="Picture 14" descr="Icono la estación de, el clima">
              <a:extLst>
                <a:ext uri="{FF2B5EF4-FFF2-40B4-BE49-F238E27FC236}">
                  <a16:creationId xmlns:a16="http://schemas.microsoft.com/office/drawing/2014/main" id="{13946ECB-3DB7-6B19-FB56-3DC59DE9DB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7629" y="5245074"/>
              <a:ext cx="816931" cy="8169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037" name="Conector recto de flecha 1036">
              <a:extLst>
                <a:ext uri="{FF2B5EF4-FFF2-40B4-BE49-F238E27FC236}">
                  <a16:creationId xmlns:a16="http://schemas.microsoft.com/office/drawing/2014/main" id="{BD443166-3D35-248A-3C82-555EA99EDAD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53051" y="4236375"/>
              <a:ext cx="984578" cy="943385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44" name="Grupo 1043">
              <a:extLst>
                <a:ext uri="{FF2B5EF4-FFF2-40B4-BE49-F238E27FC236}">
                  <a16:creationId xmlns:a16="http://schemas.microsoft.com/office/drawing/2014/main" id="{C6939A15-6C4F-BAB9-6EE4-4F4511C9F229}"/>
                </a:ext>
              </a:extLst>
            </p:cNvPr>
            <p:cNvGrpSpPr/>
            <p:nvPr/>
          </p:nvGrpSpPr>
          <p:grpSpPr>
            <a:xfrm>
              <a:off x="901841" y="3616010"/>
              <a:ext cx="1079329" cy="746023"/>
              <a:chOff x="5066334" y="4239653"/>
              <a:chExt cx="1079329" cy="746023"/>
            </a:xfrm>
          </p:grpSpPr>
          <p:pic>
            <p:nvPicPr>
              <p:cNvPr id="1036" name="Picture 12" descr="Icono cuadro, cubo, 3d, perspectiva, forma">
                <a:extLst>
                  <a:ext uri="{FF2B5EF4-FFF2-40B4-BE49-F238E27FC236}">
                    <a16:creationId xmlns:a16="http://schemas.microsoft.com/office/drawing/2014/main" id="{F411C222-74C0-8CF7-C5AB-B3BEA4114B9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32987" y="4239653"/>
                <a:ext cx="746023" cy="7460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43" name="Rectángulo 1042">
                <a:extLst>
                  <a:ext uri="{FF2B5EF4-FFF2-40B4-BE49-F238E27FC236}">
                    <a16:creationId xmlns:a16="http://schemas.microsoft.com/office/drawing/2014/main" id="{2501E94A-EAAE-954F-D2B3-5A90B513E756}"/>
                  </a:ext>
                </a:extLst>
              </p:cNvPr>
              <p:cNvSpPr/>
              <p:nvPr/>
            </p:nvSpPr>
            <p:spPr>
              <a:xfrm rot="19789008" flipV="1">
                <a:off x="5066334" y="4418827"/>
                <a:ext cx="1079329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grpSp>
        <p:nvGrpSpPr>
          <p:cNvPr id="1046" name="Grupo 1045">
            <a:extLst>
              <a:ext uri="{FF2B5EF4-FFF2-40B4-BE49-F238E27FC236}">
                <a16:creationId xmlns:a16="http://schemas.microsoft.com/office/drawing/2014/main" id="{5AC5A352-9B6F-BFF4-4373-CA7B534B3BFC}"/>
              </a:ext>
            </a:extLst>
          </p:cNvPr>
          <p:cNvGrpSpPr/>
          <p:nvPr/>
        </p:nvGrpSpPr>
        <p:grpSpPr>
          <a:xfrm>
            <a:off x="7146957" y="2881510"/>
            <a:ext cx="3218353" cy="3083451"/>
            <a:chOff x="851620" y="2994354"/>
            <a:chExt cx="3218353" cy="3083451"/>
          </a:xfrm>
        </p:grpSpPr>
        <p:sp>
          <p:nvSpPr>
            <p:cNvPr id="1047" name="CuadroTexto 1046">
              <a:extLst>
                <a:ext uri="{FF2B5EF4-FFF2-40B4-BE49-F238E27FC236}">
                  <a16:creationId xmlns:a16="http://schemas.microsoft.com/office/drawing/2014/main" id="{722F6CCA-684B-3C97-EC17-9197F8F0A48B}"/>
                </a:ext>
              </a:extLst>
            </p:cNvPr>
            <p:cNvSpPr txBox="1"/>
            <p:nvPr/>
          </p:nvSpPr>
          <p:spPr>
            <a:xfrm>
              <a:off x="851620" y="2994354"/>
              <a:ext cx="321835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b="1" dirty="0">
                  <a:latin typeface="Blinker ExtraLight" panose="02000000000000000000" pitchFamily="2" charset="0"/>
                </a:rPr>
                <a:t>Enlace de </a:t>
              </a:r>
              <a:r>
                <a:rPr lang="es-419" b="1" dirty="0">
                  <a:solidFill>
                    <a:srgbClr val="00B050"/>
                  </a:solidFill>
                  <a:latin typeface="Blinker ExtraBold" panose="02000000000000000000" pitchFamily="2" charset="0"/>
                </a:rPr>
                <a:t>bajada</a:t>
              </a:r>
              <a:r>
                <a:rPr lang="es-419" b="1" dirty="0">
                  <a:latin typeface="Blinker ExtraLight" panose="02000000000000000000" pitchFamily="2" charset="0"/>
                </a:rPr>
                <a:t> (</a:t>
              </a:r>
              <a:r>
                <a:rPr lang="es-419" b="1" dirty="0" err="1">
                  <a:latin typeface="Blinker ExtraLight" panose="02000000000000000000" pitchFamily="2" charset="0"/>
                </a:rPr>
                <a:t>Downlink</a:t>
              </a:r>
              <a:r>
                <a:rPr lang="es-419" b="1" dirty="0">
                  <a:latin typeface="Blinker ExtraLight" panose="02000000000000000000" pitchFamily="2" charset="0"/>
                </a:rPr>
                <a:t>)</a:t>
              </a:r>
              <a:endParaRPr lang="es-MX" b="1" dirty="0">
                <a:latin typeface="Blinker ExtraLight" panose="02000000000000000000" pitchFamily="2" charset="0"/>
              </a:endParaRPr>
            </a:p>
          </p:txBody>
        </p:sp>
        <p:sp>
          <p:nvSpPr>
            <p:cNvPr id="1048" name="Rectángulo 1047">
              <a:extLst>
                <a:ext uri="{FF2B5EF4-FFF2-40B4-BE49-F238E27FC236}">
                  <a16:creationId xmlns:a16="http://schemas.microsoft.com/office/drawing/2014/main" id="{957E3C17-39CB-65CC-6970-09367C019107}"/>
                </a:ext>
              </a:extLst>
            </p:cNvPr>
            <p:cNvSpPr/>
            <p:nvPr/>
          </p:nvSpPr>
          <p:spPr>
            <a:xfrm>
              <a:off x="851620" y="3429000"/>
              <a:ext cx="3186980" cy="264880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049" name="Picture 14" descr="Icono la estación de, el clima">
              <a:extLst>
                <a:ext uri="{FF2B5EF4-FFF2-40B4-BE49-F238E27FC236}">
                  <a16:creationId xmlns:a16="http://schemas.microsoft.com/office/drawing/2014/main" id="{531CFE71-004A-7AF3-BB6C-9A0D318E36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7629" y="5245074"/>
              <a:ext cx="816931" cy="8169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050" name="Conector recto de flecha 1049">
              <a:extLst>
                <a:ext uri="{FF2B5EF4-FFF2-40B4-BE49-F238E27FC236}">
                  <a16:creationId xmlns:a16="http://schemas.microsoft.com/office/drawing/2014/main" id="{B8DB17B9-0292-98F4-2D84-7E59FCB017E4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1853051" y="4236375"/>
              <a:ext cx="984578" cy="943385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51" name="Grupo 1050">
              <a:extLst>
                <a:ext uri="{FF2B5EF4-FFF2-40B4-BE49-F238E27FC236}">
                  <a16:creationId xmlns:a16="http://schemas.microsoft.com/office/drawing/2014/main" id="{ED2D08E8-2BB8-F0DE-43C8-42F3C5CAA603}"/>
                </a:ext>
              </a:extLst>
            </p:cNvPr>
            <p:cNvGrpSpPr/>
            <p:nvPr/>
          </p:nvGrpSpPr>
          <p:grpSpPr>
            <a:xfrm>
              <a:off x="901841" y="3616010"/>
              <a:ext cx="1079329" cy="746023"/>
              <a:chOff x="5066334" y="4239653"/>
              <a:chExt cx="1079329" cy="746023"/>
            </a:xfrm>
          </p:grpSpPr>
          <p:pic>
            <p:nvPicPr>
              <p:cNvPr id="1052" name="Picture 12" descr="Icono cuadro, cubo, 3d, perspectiva, forma">
                <a:extLst>
                  <a:ext uri="{FF2B5EF4-FFF2-40B4-BE49-F238E27FC236}">
                    <a16:creationId xmlns:a16="http://schemas.microsoft.com/office/drawing/2014/main" id="{076B064F-199A-7775-4F39-7007DBB3BFA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32987" y="4239653"/>
                <a:ext cx="746023" cy="7460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53" name="Rectángulo 1052">
                <a:extLst>
                  <a:ext uri="{FF2B5EF4-FFF2-40B4-BE49-F238E27FC236}">
                    <a16:creationId xmlns:a16="http://schemas.microsoft.com/office/drawing/2014/main" id="{D3CB94DA-A39C-C75D-68EA-0E1B3B46DC37}"/>
                  </a:ext>
                </a:extLst>
              </p:cNvPr>
              <p:cNvSpPr/>
              <p:nvPr/>
            </p:nvSpPr>
            <p:spPr>
              <a:xfrm rot="19789008" flipV="1">
                <a:off x="5066334" y="4418827"/>
                <a:ext cx="1079329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85047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08DDB59B-0D2A-3706-A4B1-79338F5C8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58" y="3440419"/>
            <a:ext cx="3808433" cy="145616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7D4CB9F-1E77-C472-1179-DF6CE9335F8F}"/>
              </a:ext>
            </a:extLst>
          </p:cNvPr>
          <p:cNvSpPr/>
          <p:nvPr/>
        </p:nvSpPr>
        <p:spPr>
          <a:xfrm>
            <a:off x="714459" y="3796498"/>
            <a:ext cx="3808433" cy="5677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85E0C6F-D6A0-F682-AF12-A905955520D6}"/>
              </a:ext>
            </a:extLst>
          </p:cNvPr>
          <p:cNvSpPr txBox="1"/>
          <p:nvPr/>
        </p:nvSpPr>
        <p:spPr>
          <a:xfrm>
            <a:off x="3877519" y="1947763"/>
            <a:ext cx="7989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latin typeface="Blinker ExtraLight" panose="02000000000000000000" pitchFamily="2" charset="0"/>
              </a:rPr>
              <a:t>Paridad para la transmisión de datos a través de UART</a:t>
            </a:r>
          </a:p>
        </p:txBody>
      </p:sp>
      <p:pic>
        <p:nvPicPr>
          <p:cNvPr id="1026" name="Picture 2" descr="uart3">
            <a:extLst>
              <a:ext uri="{FF2B5EF4-FFF2-40B4-BE49-F238E27FC236}">
                <a16:creationId xmlns:a16="http://schemas.microsoft.com/office/drawing/2014/main" id="{10582A4B-7353-CDEC-8317-20372957F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7213" y="2516649"/>
            <a:ext cx="5669971" cy="358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DAA8DF8F-69CC-074F-F16F-FFE8B51496F5}"/>
              </a:ext>
            </a:extLst>
          </p:cNvPr>
          <p:cNvSpPr/>
          <p:nvPr/>
        </p:nvSpPr>
        <p:spPr>
          <a:xfrm>
            <a:off x="9352345" y="2754775"/>
            <a:ext cx="497712" cy="11687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16837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aphicFrame>
        <p:nvGraphicFramePr>
          <p:cNvPr id="40" name="Tabla 13">
            <a:extLst>
              <a:ext uri="{FF2B5EF4-FFF2-40B4-BE49-F238E27FC236}">
                <a16:creationId xmlns:a16="http://schemas.microsoft.com/office/drawing/2014/main" id="{CA36E655-7E23-87D5-3A6B-4B2432F3130B}"/>
              </a:ext>
            </a:extLst>
          </p:cNvPr>
          <p:cNvGraphicFramePr>
            <a:graphicFrameLocks noGrp="1"/>
          </p:cNvGraphicFramePr>
          <p:nvPr/>
        </p:nvGraphicFramePr>
        <p:xfrm>
          <a:off x="2184400" y="2236967"/>
          <a:ext cx="78232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8080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2164080">
                  <a:extLst>
                    <a:ext uri="{9D8B030D-6E8A-4147-A177-3AD203B41FA5}">
                      <a16:colId xmlns:a16="http://schemas.microsoft.com/office/drawing/2014/main" val="2959136786"/>
                    </a:ext>
                  </a:extLst>
                </a:gridCol>
                <a:gridCol w="4511040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Parámetro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Valor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Descripción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UartRate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1200Baud ~ 115,200 Baud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Tasa de transmisión del puerto serial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Parity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b="0" dirty="0">
                          <a:latin typeface="Blinker" panose="02000000000000000000" pitchFamily="2" charset="0"/>
                        </a:rPr>
                        <a:t>8N1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sin paridad</a:t>
                      </a:r>
                      <a:endParaRPr lang="es-419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b="0" dirty="0">
                          <a:latin typeface="Blinker" panose="02000000000000000000" pitchFamily="2" charset="0"/>
                        </a:rPr>
                        <a:t>8O1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paridad impar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549742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8E1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paridad par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AirRate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0.3 kbps  ~  19.2 kbps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Tasa de transmisión de datos en el aire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5845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Power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+21 dBm </a:t>
                      </a:r>
                      <a:r>
                        <a:rPr lang="es-419" sz="1400" b="0" dirty="0">
                          <a:latin typeface="Blinker" panose="02000000000000000000" pitchFamily="2" charset="0"/>
                        </a:rPr>
                        <a:t> ~ 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+30 dBm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Blinker" panose="02000000000000000000" pitchFamily="2" charset="0"/>
                        </a:rPr>
                        <a:t>Potencia de transmission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941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FEC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Habilitada / Deshabilitada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Codificación de canal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54781"/>
                  </a:ext>
                </a:extLst>
              </a:tr>
            </a:tbl>
          </a:graphicData>
        </a:graphic>
      </p:graphicFrame>
      <p:sp>
        <p:nvSpPr>
          <p:cNvPr id="8" name="Rectángulo 7">
            <a:extLst>
              <a:ext uri="{FF2B5EF4-FFF2-40B4-BE49-F238E27FC236}">
                <a16:creationId xmlns:a16="http://schemas.microsoft.com/office/drawing/2014/main" id="{A17DA078-6849-57BD-D6B4-46F79F34080A}"/>
              </a:ext>
            </a:extLst>
          </p:cNvPr>
          <p:cNvSpPr/>
          <p:nvPr/>
        </p:nvSpPr>
        <p:spPr>
          <a:xfrm>
            <a:off x="2184400" y="4062714"/>
            <a:ext cx="7823200" cy="4166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760697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aphicFrame>
        <p:nvGraphicFramePr>
          <p:cNvPr id="40" name="Tabla 13">
            <a:extLst>
              <a:ext uri="{FF2B5EF4-FFF2-40B4-BE49-F238E27FC236}">
                <a16:creationId xmlns:a16="http://schemas.microsoft.com/office/drawing/2014/main" id="{CA36E655-7E23-87D5-3A6B-4B2432F3130B}"/>
              </a:ext>
            </a:extLst>
          </p:cNvPr>
          <p:cNvGraphicFramePr>
            <a:graphicFrameLocks noGrp="1"/>
          </p:cNvGraphicFramePr>
          <p:nvPr/>
        </p:nvGraphicFramePr>
        <p:xfrm>
          <a:off x="2184400" y="2236967"/>
          <a:ext cx="78232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8080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2164080">
                  <a:extLst>
                    <a:ext uri="{9D8B030D-6E8A-4147-A177-3AD203B41FA5}">
                      <a16:colId xmlns:a16="http://schemas.microsoft.com/office/drawing/2014/main" val="2959136786"/>
                    </a:ext>
                  </a:extLst>
                </a:gridCol>
                <a:gridCol w="4511040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Parámetro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Valor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Descripción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UartRate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1200Baud ~ 115,200 Baud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Tasa de transmisión del puerto serial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Parity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b="0" dirty="0">
                          <a:latin typeface="Blinker" panose="02000000000000000000" pitchFamily="2" charset="0"/>
                        </a:rPr>
                        <a:t>8N1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sin paridad</a:t>
                      </a:r>
                      <a:endParaRPr lang="es-419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b="0" dirty="0">
                          <a:latin typeface="Blinker" panose="02000000000000000000" pitchFamily="2" charset="0"/>
                        </a:rPr>
                        <a:t>8O1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paridad impar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549742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8E1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paridad par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AirRate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0.3 kbps  ~  19.2 kbps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Tasa de transmisión de datos en el aire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5845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Power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+21 dBm </a:t>
                      </a:r>
                      <a:r>
                        <a:rPr lang="es-419" sz="1400" b="0" dirty="0">
                          <a:latin typeface="Blinker" panose="02000000000000000000" pitchFamily="2" charset="0"/>
                        </a:rPr>
                        <a:t> ~ 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+30 dBm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Blinker" panose="02000000000000000000" pitchFamily="2" charset="0"/>
                        </a:rPr>
                        <a:t>Potencia de transmission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941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FEC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Habilitada / Deshabilitada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Codificación de canal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54781"/>
                  </a:ext>
                </a:extLst>
              </a:tr>
            </a:tbl>
          </a:graphicData>
        </a:graphic>
      </p:graphicFrame>
      <p:sp>
        <p:nvSpPr>
          <p:cNvPr id="8" name="Rectángulo 7">
            <a:extLst>
              <a:ext uri="{FF2B5EF4-FFF2-40B4-BE49-F238E27FC236}">
                <a16:creationId xmlns:a16="http://schemas.microsoft.com/office/drawing/2014/main" id="{A17DA078-6849-57BD-D6B4-46F79F34080A}"/>
              </a:ext>
            </a:extLst>
          </p:cNvPr>
          <p:cNvSpPr/>
          <p:nvPr/>
        </p:nvSpPr>
        <p:spPr>
          <a:xfrm>
            <a:off x="2184400" y="4444680"/>
            <a:ext cx="7823200" cy="4166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118163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aphicFrame>
        <p:nvGraphicFramePr>
          <p:cNvPr id="40" name="Tabla 13">
            <a:extLst>
              <a:ext uri="{FF2B5EF4-FFF2-40B4-BE49-F238E27FC236}">
                <a16:creationId xmlns:a16="http://schemas.microsoft.com/office/drawing/2014/main" id="{CA36E655-7E23-87D5-3A6B-4B2432F3130B}"/>
              </a:ext>
            </a:extLst>
          </p:cNvPr>
          <p:cNvGraphicFramePr>
            <a:graphicFrameLocks noGrp="1"/>
          </p:cNvGraphicFramePr>
          <p:nvPr/>
        </p:nvGraphicFramePr>
        <p:xfrm>
          <a:off x="2184400" y="2236967"/>
          <a:ext cx="78232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8080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2164080">
                  <a:extLst>
                    <a:ext uri="{9D8B030D-6E8A-4147-A177-3AD203B41FA5}">
                      <a16:colId xmlns:a16="http://schemas.microsoft.com/office/drawing/2014/main" val="2959136786"/>
                    </a:ext>
                  </a:extLst>
                </a:gridCol>
                <a:gridCol w="4511040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Parámetro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Valor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Descripción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UartRate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1200Baud ~ 115,200 Baud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Tasa de transmisión del puerto serial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Parity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b="0" dirty="0">
                          <a:latin typeface="Blinker" panose="02000000000000000000" pitchFamily="2" charset="0"/>
                        </a:rPr>
                        <a:t>8N1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sin paridad</a:t>
                      </a:r>
                      <a:endParaRPr lang="es-419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b="0" dirty="0">
                          <a:latin typeface="Blinker" panose="02000000000000000000" pitchFamily="2" charset="0"/>
                        </a:rPr>
                        <a:t>8O1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paridad impar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549742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8E1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8 bits de datos, paridad par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AirRate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b="0" dirty="0">
                          <a:latin typeface="Blinker" panose="02000000000000000000" pitchFamily="2" charset="0"/>
                        </a:rPr>
                        <a:t>0.3 kbps  ~  19.2 kbps</a:t>
                      </a:r>
                      <a:endParaRPr lang="es-MX" sz="1400" b="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Tasa de transmisión de datos en el aire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5845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Power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+21 dBm </a:t>
                      </a:r>
                      <a:r>
                        <a:rPr lang="es-419" sz="1400" b="0" dirty="0">
                          <a:latin typeface="Blinker" panose="02000000000000000000" pitchFamily="2" charset="0"/>
                        </a:rPr>
                        <a:t> ~ 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+30 dBm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Blinker" panose="02000000000000000000" pitchFamily="2" charset="0"/>
                        </a:rPr>
                        <a:t>Potencia de transmission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941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FEC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Habilitada / Deshabilitada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Codificación de canal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54781"/>
                  </a:ext>
                </a:extLst>
              </a:tr>
            </a:tbl>
          </a:graphicData>
        </a:graphic>
      </p:graphicFrame>
      <p:sp>
        <p:nvSpPr>
          <p:cNvPr id="8" name="Rectángulo 7">
            <a:extLst>
              <a:ext uri="{FF2B5EF4-FFF2-40B4-BE49-F238E27FC236}">
                <a16:creationId xmlns:a16="http://schemas.microsoft.com/office/drawing/2014/main" id="{A17DA078-6849-57BD-D6B4-46F79F34080A}"/>
              </a:ext>
            </a:extLst>
          </p:cNvPr>
          <p:cNvSpPr/>
          <p:nvPr/>
        </p:nvSpPr>
        <p:spPr>
          <a:xfrm>
            <a:off x="2184400" y="4815072"/>
            <a:ext cx="7823200" cy="4166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500838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0" name="Tabla 13">
                <a:extLst>
                  <a:ext uri="{FF2B5EF4-FFF2-40B4-BE49-F238E27FC236}">
                    <a16:creationId xmlns:a16="http://schemas.microsoft.com/office/drawing/2014/main" id="{CA36E655-7E23-87D5-3A6B-4B2432F313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00640749"/>
                  </p:ext>
                </p:extLst>
              </p:nvPr>
            </p:nvGraphicFramePr>
            <p:xfrm>
              <a:off x="2184400" y="2236967"/>
              <a:ext cx="7823200" cy="32891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8080">
                      <a:extLst>
                        <a:ext uri="{9D8B030D-6E8A-4147-A177-3AD203B41FA5}">
                          <a16:colId xmlns:a16="http://schemas.microsoft.com/office/drawing/2014/main" val="4173144874"/>
                        </a:ext>
                      </a:extLst>
                    </a:gridCol>
                    <a:gridCol w="2164080">
                      <a:extLst>
                        <a:ext uri="{9D8B030D-6E8A-4147-A177-3AD203B41FA5}">
                          <a16:colId xmlns:a16="http://schemas.microsoft.com/office/drawing/2014/main" val="2959136786"/>
                        </a:ext>
                      </a:extLst>
                    </a:gridCol>
                    <a:gridCol w="4511040">
                      <a:extLst>
                        <a:ext uri="{9D8B030D-6E8A-4147-A177-3AD203B41FA5}">
                          <a16:colId xmlns:a16="http://schemas.microsoft.com/office/drawing/2014/main" val="321833068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Parámetro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Valor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Descripción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104984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Fixed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Habilitado / Deshabilitado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Modo de transmisión fijo 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(hacia una dirección BBB específica)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5521410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WOR timing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250 ms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2,000 ms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Intervalo de monitoreo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(en caso de operar en Modo 2)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3390829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IO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 Pull / OpenDrain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PushPull – Salidas y entradas pull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OpenDrain – Salidas y entradas open-collector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85840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Address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/ </a:t>
                          </a: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Dirección alta  / Dirección baja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7363050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Channel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31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Canal de frecuencia de operación</a:t>
                          </a:r>
                        </a:p>
                        <a:p>
                          <a:pPr algn="ctr"/>
                          <a:endParaRPr lang="es-419" sz="1400" dirty="0">
                            <a:latin typeface="Blinker" panose="02000000000000000000" pitchFamily="2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MX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419" sz="1400" b="0" i="1" smtClean="0">
                                        <a:latin typeface="Cambria Math" panose="02040503050406030204" pitchFamily="18" charset="0"/>
                                      </a:rPr>
                                      <m:t>𝐶𝐻</m:t>
                                    </m:r>
                                  </m:e>
                                  <m:sub>
                                    <m:r>
                                      <a:rPr lang="es-419" sz="1400" b="0" i="1" smtClean="0">
                                        <a:latin typeface="Cambria Math" panose="02040503050406030204" pitchFamily="18" charset="0"/>
                                      </a:rPr>
                                      <m:t>𝐷𝐸𝐶</m:t>
                                    </m:r>
                                  </m:sub>
                                </m:sSub>
                                <m:r>
                                  <a:rPr lang="es-MX" sz="140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s-MX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s-MX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s-MX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𝑓</m:t>
                                            </m:r>
                                          </m:e>
                                          <m:sub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𝑀𝐻𝑧</m:t>
                                            </m:r>
                                          </m:e>
                                        </m:d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−410 </m:t>
                                        </m:r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𝑀𝐻𝑧</m:t>
                                        </m:r>
                                      </m:num>
                                      <m:den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1 </m:t>
                                        </m:r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𝑀𝐻𝑧</m:t>
                                        </m:r>
                                      </m:den>
                                    </m:f>
                                  </m:e>
                                </m:d>
                              </m:oMath>
                            </m:oMathPara>
                          </a14:m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8039609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0" name="Tabla 13">
                <a:extLst>
                  <a:ext uri="{FF2B5EF4-FFF2-40B4-BE49-F238E27FC236}">
                    <a16:creationId xmlns:a16="http://schemas.microsoft.com/office/drawing/2014/main" id="{CA36E655-7E23-87D5-3A6B-4B2432F313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00640749"/>
                  </p:ext>
                </p:extLst>
              </p:nvPr>
            </p:nvGraphicFramePr>
            <p:xfrm>
              <a:off x="2184400" y="2236967"/>
              <a:ext cx="7823200" cy="32891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8080">
                      <a:extLst>
                        <a:ext uri="{9D8B030D-6E8A-4147-A177-3AD203B41FA5}">
                          <a16:colId xmlns:a16="http://schemas.microsoft.com/office/drawing/2014/main" val="4173144874"/>
                        </a:ext>
                      </a:extLst>
                    </a:gridCol>
                    <a:gridCol w="2164080">
                      <a:extLst>
                        <a:ext uri="{9D8B030D-6E8A-4147-A177-3AD203B41FA5}">
                          <a16:colId xmlns:a16="http://schemas.microsoft.com/office/drawing/2014/main" val="2959136786"/>
                        </a:ext>
                      </a:extLst>
                    </a:gridCol>
                    <a:gridCol w="4511040">
                      <a:extLst>
                        <a:ext uri="{9D8B030D-6E8A-4147-A177-3AD203B41FA5}">
                          <a16:colId xmlns:a16="http://schemas.microsoft.com/office/drawing/2014/main" val="321833068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Parámetro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Valor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Descripción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1049848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Fixed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Habilitado / Deshabilitado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Modo de transmisión fijo 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(hacia una dirección BBB específica)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55214106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WOR timing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250 ms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2,000 ms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Intervalo de monitoreo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(en caso de operar en Modo 2)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3390829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IO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 Pull / OpenDrain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PushPull – Salidas y entradas pull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OpenDrain – Salidas y entradas open-collector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85840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Address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/ </a:t>
                          </a: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Dirección alta  / Dirección baja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73630508"/>
                      </a:ext>
                    </a:extLst>
                  </a:tr>
                  <a:tr h="9929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Channel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31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73649" t="-232515" r="-541" b="-122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8039609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CuadroTexto 7">
            <a:extLst>
              <a:ext uri="{FF2B5EF4-FFF2-40B4-BE49-F238E27FC236}">
                <a16:creationId xmlns:a16="http://schemas.microsoft.com/office/drawing/2014/main" id="{00A14357-6EA0-8838-CDC2-B6A8D13BCFF2}"/>
              </a:ext>
            </a:extLst>
          </p:cNvPr>
          <p:cNvSpPr txBox="1"/>
          <p:nvPr/>
        </p:nvSpPr>
        <p:spPr>
          <a:xfrm>
            <a:off x="2184400" y="1875098"/>
            <a:ext cx="782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latin typeface="Blinker ExtraBold" panose="02000000000000000000" pitchFamily="2" charset="0"/>
              </a:rPr>
              <a:t>Sección 2</a:t>
            </a:r>
          </a:p>
        </p:txBody>
      </p:sp>
    </p:spTree>
    <p:extLst>
      <p:ext uri="{BB962C8B-B14F-4D97-AF65-F5344CB8AC3E}">
        <p14:creationId xmlns:p14="http://schemas.microsoft.com/office/powerpoint/2010/main" val="16453894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1224CB01-D50B-A2C0-8100-D6EBE1791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58" y="3461139"/>
            <a:ext cx="3805645" cy="1608572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C1B95291-1965-9283-2EFC-5E47723060FE}"/>
              </a:ext>
            </a:extLst>
          </p:cNvPr>
          <p:cNvSpPr/>
          <p:nvPr/>
        </p:nvSpPr>
        <p:spPr>
          <a:xfrm>
            <a:off x="714459" y="3634449"/>
            <a:ext cx="3808433" cy="2662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3F7F6E11-C281-768F-039D-09C1869A7F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018" y="2213957"/>
            <a:ext cx="6686062" cy="337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913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0" name="Tabla 13">
                <a:extLst>
                  <a:ext uri="{FF2B5EF4-FFF2-40B4-BE49-F238E27FC236}">
                    <a16:creationId xmlns:a16="http://schemas.microsoft.com/office/drawing/2014/main" id="{CA36E655-7E23-87D5-3A6B-4B2432F3130B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184400" y="2236967"/>
              <a:ext cx="7823200" cy="32891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8080">
                      <a:extLst>
                        <a:ext uri="{9D8B030D-6E8A-4147-A177-3AD203B41FA5}">
                          <a16:colId xmlns:a16="http://schemas.microsoft.com/office/drawing/2014/main" val="4173144874"/>
                        </a:ext>
                      </a:extLst>
                    </a:gridCol>
                    <a:gridCol w="2164080">
                      <a:extLst>
                        <a:ext uri="{9D8B030D-6E8A-4147-A177-3AD203B41FA5}">
                          <a16:colId xmlns:a16="http://schemas.microsoft.com/office/drawing/2014/main" val="2959136786"/>
                        </a:ext>
                      </a:extLst>
                    </a:gridCol>
                    <a:gridCol w="4511040">
                      <a:extLst>
                        <a:ext uri="{9D8B030D-6E8A-4147-A177-3AD203B41FA5}">
                          <a16:colId xmlns:a16="http://schemas.microsoft.com/office/drawing/2014/main" val="321833068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Parámetro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Valor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Descripción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104984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Fixed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Habilitado / Deshabilitado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Modo de transmisión fijo 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(hacia una dirección BBB específica)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5521410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WOR timing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250 ms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2,000 ms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Intervalo de monitoreo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(en caso de operar en Modo 2)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3390829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IO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 Pull / OpenDrain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PushPull – Salidas y entradas pull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OpenDrain – Salidas y entradas open-collector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85840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Address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/ </a:t>
                          </a: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Dirección alta  / Dirección baja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7363050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Channel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31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Canal de frecuencia de operación</a:t>
                          </a:r>
                        </a:p>
                        <a:p>
                          <a:pPr algn="ctr"/>
                          <a:endParaRPr lang="es-419" sz="1400" dirty="0">
                            <a:latin typeface="Blinker" panose="02000000000000000000" pitchFamily="2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MX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419" sz="1400" b="0" i="1" smtClean="0">
                                        <a:latin typeface="Cambria Math" panose="02040503050406030204" pitchFamily="18" charset="0"/>
                                      </a:rPr>
                                      <m:t>𝐶𝐻</m:t>
                                    </m:r>
                                  </m:e>
                                  <m:sub>
                                    <m:r>
                                      <a:rPr lang="es-419" sz="1400" b="0" i="1" smtClean="0">
                                        <a:latin typeface="Cambria Math" panose="02040503050406030204" pitchFamily="18" charset="0"/>
                                      </a:rPr>
                                      <m:t>𝐷𝐸𝐶</m:t>
                                    </m:r>
                                  </m:sub>
                                </m:sSub>
                                <m:r>
                                  <a:rPr lang="es-MX" sz="140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s-MX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s-MX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s-MX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𝑓</m:t>
                                            </m:r>
                                          </m:e>
                                          <m:sub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𝑀𝐻𝑧</m:t>
                                            </m:r>
                                          </m:e>
                                        </m:d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−410 </m:t>
                                        </m:r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𝑀𝐻𝑧</m:t>
                                        </m:r>
                                      </m:num>
                                      <m:den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1 </m:t>
                                        </m:r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𝑀𝐻𝑧</m:t>
                                        </m:r>
                                      </m:den>
                                    </m:f>
                                  </m:e>
                                </m:d>
                              </m:oMath>
                            </m:oMathPara>
                          </a14:m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8039609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0" name="Tabla 13">
                <a:extLst>
                  <a:ext uri="{FF2B5EF4-FFF2-40B4-BE49-F238E27FC236}">
                    <a16:creationId xmlns:a16="http://schemas.microsoft.com/office/drawing/2014/main" id="{CA36E655-7E23-87D5-3A6B-4B2432F3130B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184400" y="2236967"/>
              <a:ext cx="7823200" cy="32891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8080">
                      <a:extLst>
                        <a:ext uri="{9D8B030D-6E8A-4147-A177-3AD203B41FA5}">
                          <a16:colId xmlns:a16="http://schemas.microsoft.com/office/drawing/2014/main" val="4173144874"/>
                        </a:ext>
                      </a:extLst>
                    </a:gridCol>
                    <a:gridCol w="2164080">
                      <a:extLst>
                        <a:ext uri="{9D8B030D-6E8A-4147-A177-3AD203B41FA5}">
                          <a16:colId xmlns:a16="http://schemas.microsoft.com/office/drawing/2014/main" val="2959136786"/>
                        </a:ext>
                      </a:extLst>
                    </a:gridCol>
                    <a:gridCol w="4511040">
                      <a:extLst>
                        <a:ext uri="{9D8B030D-6E8A-4147-A177-3AD203B41FA5}">
                          <a16:colId xmlns:a16="http://schemas.microsoft.com/office/drawing/2014/main" val="321833068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Parámetro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Valor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Descripción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1049848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Fixed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Habilitado / Deshabilitado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Modo de transmisión fijo 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(hacia una dirección BBB específica)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55214106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WOR timing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250 ms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2,000 ms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Intervalo de monitoreo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(en caso de operar en Modo 2)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3390829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IO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 Pull / OpenDrain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PushPull – Salidas y entradas pull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OpenDrain – Salidas y entradas open-collector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85840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Address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/ </a:t>
                          </a: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Dirección alta  / Dirección baja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73630508"/>
                      </a:ext>
                    </a:extLst>
                  </a:tr>
                  <a:tr h="9929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Channel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31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73649" t="-232515" r="-541" b="-122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8039609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CuadroTexto 7">
            <a:extLst>
              <a:ext uri="{FF2B5EF4-FFF2-40B4-BE49-F238E27FC236}">
                <a16:creationId xmlns:a16="http://schemas.microsoft.com/office/drawing/2014/main" id="{00A14357-6EA0-8838-CDC2-B6A8D13BCFF2}"/>
              </a:ext>
            </a:extLst>
          </p:cNvPr>
          <p:cNvSpPr txBox="1"/>
          <p:nvPr/>
        </p:nvSpPr>
        <p:spPr>
          <a:xfrm>
            <a:off x="2184400" y="1875098"/>
            <a:ext cx="782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latin typeface="Blinker ExtraBold" panose="02000000000000000000" pitchFamily="2" charset="0"/>
              </a:rPr>
              <a:t>Sección 2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AF9235E-80B1-8A17-4352-199968FF0CE8}"/>
              </a:ext>
            </a:extLst>
          </p:cNvPr>
          <p:cNvSpPr/>
          <p:nvPr/>
        </p:nvSpPr>
        <p:spPr>
          <a:xfrm>
            <a:off x="2184400" y="3097854"/>
            <a:ext cx="7823200" cy="55974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30827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1224CB01-D50B-A2C0-8100-D6EBE1791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58" y="3461139"/>
            <a:ext cx="3805645" cy="1608572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C1B95291-1965-9283-2EFC-5E47723060FE}"/>
              </a:ext>
            </a:extLst>
          </p:cNvPr>
          <p:cNvSpPr/>
          <p:nvPr/>
        </p:nvSpPr>
        <p:spPr>
          <a:xfrm>
            <a:off x="714459" y="4143734"/>
            <a:ext cx="3808433" cy="2662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DA52F899-EA39-31E2-70B2-7285A8056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6491" y="3174482"/>
            <a:ext cx="3116909" cy="1938503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C7FA536B-E7ED-DABE-54FA-1A7E5B3B69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1747" y="3174482"/>
            <a:ext cx="3590253" cy="2057401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49BD0035-7F99-6AFA-FC77-FCC28F171F36}"/>
              </a:ext>
            </a:extLst>
          </p:cNvPr>
          <p:cNvSpPr txBox="1"/>
          <p:nvPr/>
        </p:nvSpPr>
        <p:spPr>
          <a:xfrm>
            <a:off x="4937760" y="5394960"/>
            <a:ext cx="72542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latin typeface="Blinker ExtraLight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s-MX" sz="900" b="1" dirty="0"/>
              <a:t>*</a:t>
            </a:r>
            <a:r>
              <a:rPr lang="es-MX" sz="900" b="1" dirty="0" err="1"/>
              <a:t>GPIOs</a:t>
            </a:r>
            <a:r>
              <a:rPr lang="es-MX" sz="900" b="1" dirty="0"/>
              <a:t> (1/3): Salidas: </a:t>
            </a:r>
            <a:r>
              <a:rPr lang="es-MX" sz="900" b="1" dirty="0" err="1"/>
              <a:t>Push-pull</a:t>
            </a:r>
            <a:r>
              <a:rPr lang="es-MX" sz="900" b="1" dirty="0"/>
              <a:t> vs drenador abierto, </a:t>
            </a:r>
            <a:r>
              <a:rPr lang="es-MX" sz="900" b="1" dirty="0">
                <a:hlinkClick r:id="rId6"/>
              </a:rPr>
              <a:t>https://zaragozamakerspace.com/gpios-1-3-salidas-push-pull-vs-drenador-abierto/</a:t>
            </a:r>
            <a:r>
              <a:rPr lang="es-MX" sz="900" b="1" dirty="0"/>
              <a:t>”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86FF87D-6BDC-06BF-80AD-9753C351611E}"/>
              </a:ext>
            </a:extLst>
          </p:cNvPr>
          <p:cNvSpPr txBox="1"/>
          <p:nvPr/>
        </p:nvSpPr>
        <p:spPr>
          <a:xfrm>
            <a:off x="5421324" y="2636133"/>
            <a:ext cx="2347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latin typeface="Blinker ExtraLight" panose="02000000000000000000" pitchFamily="2" charset="0"/>
              </a:rPr>
              <a:t>Push-Pull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EEB8041B-D0E7-4F6C-0C85-4AAEBFB159D8}"/>
              </a:ext>
            </a:extLst>
          </p:cNvPr>
          <p:cNvSpPr txBox="1"/>
          <p:nvPr/>
        </p:nvSpPr>
        <p:spPr>
          <a:xfrm>
            <a:off x="9223067" y="2643368"/>
            <a:ext cx="2347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latin typeface="Blinker ExtraLight" panose="02000000000000000000" pitchFamily="2" charset="0"/>
              </a:rPr>
              <a:t>Open-</a:t>
            </a:r>
            <a:r>
              <a:rPr lang="es-419" b="1" dirty="0" err="1">
                <a:latin typeface="Blinker ExtraLight" panose="02000000000000000000" pitchFamily="2" charset="0"/>
              </a:rPr>
              <a:t>Drain</a:t>
            </a:r>
            <a:endParaRPr lang="es-419" b="1" dirty="0">
              <a:latin typeface="Blinker Extra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9166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0" name="Tabla 13">
                <a:extLst>
                  <a:ext uri="{FF2B5EF4-FFF2-40B4-BE49-F238E27FC236}">
                    <a16:creationId xmlns:a16="http://schemas.microsoft.com/office/drawing/2014/main" id="{CA36E655-7E23-87D5-3A6B-4B2432F3130B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184400" y="2236967"/>
              <a:ext cx="7823200" cy="32891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8080">
                      <a:extLst>
                        <a:ext uri="{9D8B030D-6E8A-4147-A177-3AD203B41FA5}">
                          <a16:colId xmlns:a16="http://schemas.microsoft.com/office/drawing/2014/main" val="4173144874"/>
                        </a:ext>
                      </a:extLst>
                    </a:gridCol>
                    <a:gridCol w="2164080">
                      <a:extLst>
                        <a:ext uri="{9D8B030D-6E8A-4147-A177-3AD203B41FA5}">
                          <a16:colId xmlns:a16="http://schemas.microsoft.com/office/drawing/2014/main" val="2959136786"/>
                        </a:ext>
                      </a:extLst>
                    </a:gridCol>
                    <a:gridCol w="4511040">
                      <a:extLst>
                        <a:ext uri="{9D8B030D-6E8A-4147-A177-3AD203B41FA5}">
                          <a16:colId xmlns:a16="http://schemas.microsoft.com/office/drawing/2014/main" val="321833068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Parámetro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Valor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Descripción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104984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Fixed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Habilitado / Deshabilitado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Modo de transmisión fijo 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(hacia una dirección BBB específica)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5521410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WOR timing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250 ms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2,000 ms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Intervalo de monitoreo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(en caso de operar en Modo 2)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3390829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IO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 Pull / OpenDrain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PushPull – Salidas y entradas pull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OpenDrain – Salidas y entradas open-collector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85840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Address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/ </a:t>
                          </a: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Dirección alta  / Dirección baja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7363050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Channel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31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Canal de frecuencia de operación</a:t>
                          </a:r>
                        </a:p>
                        <a:p>
                          <a:pPr algn="ctr"/>
                          <a:endParaRPr lang="es-419" sz="1400" dirty="0">
                            <a:latin typeface="Blinker" panose="02000000000000000000" pitchFamily="2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MX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419" sz="1400" b="0" i="1" smtClean="0">
                                        <a:latin typeface="Cambria Math" panose="02040503050406030204" pitchFamily="18" charset="0"/>
                                      </a:rPr>
                                      <m:t>𝐶𝐻</m:t>
                                    </m:r>
                                  </m:e>
                                  <m:sub>
                                    <m:r>
                                      <a:rPr lang="es-419" sz="1400" b="0" i="1" smtClean="0">
                                        <a:latin typeface="Cambria Math" panose="02040503050406030204" pitchFamily="18" charset="0"/>
                                      </a:rPr>
                                      <m:t>𝐷𝐸𝐶</m:t>
                                    </m:r>
                                  </m:sub>
                                </m:sSub>
                                <m:r>
                                  <a:rPr lang="es-MX" sz="140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s-MX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s-MX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s-MX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𝑓</m:t>
                                            </m:r>
                                          </m:e>
                                          <m:sub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𝑀𝐻𝑧</m:t>
                                            </m:r>
                                          </m:e>
                                        </m:d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−410 </m:t>
                                        </m:r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𝑀𝐻𝑧</m:t>
                                        </m:r>
                                      </m:num>
                                      <m:den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1 </m:t>
                                        </m:r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𝑀𝐻𝑧</m:t>
                                        </m:r>
                                      </m:den>
                                    </m:f>
                                  </m:e>
                                </m:d>
                              </m:oMath>
                            </m:oMathPara>
                          </a14:m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8039609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0" name="Tabla 13">
                <a:extLst>
                  <a:ext uri="{FF2B5EF4-FFF2-40B4-BE49-F238E27FC236}">
                    <a16:creationId xmlns:a16="http://schemas.microsoft.com/office/drawing/2014/main" id="{CA36E655-7E23-87D5-3A6B-4B2432F3130B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184400" y="2236967"/>
              <a:ext cx="7823200" cy="32891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8080">
                      <a:extLst>
                        <a:ext uri="{9D8B030D-6E8A-4147-A177-3AD203B41FA5}">
                          <a16:colId xmlns:a16="http://schemas.microsoft.com/office/drawing/2014/main" val="4173144874"/>
                        </a:ext>
                      </a:extLst>
                    </a:gridCol>
                    <a:gridCol w="2164080">
                      <a:extLst>
                        <a:ext uri="{9D8B030D-6E8A-4147-A177-3AD203B41FA5}">
                          <a16:colId xmlns:a16="http://schemas.microsoft.com/office/drawing/2014/main" val="2959136786"/>
                        </a:ext>
                      </a:extLst>
                    </a:gridCol>
                    <a:gridCol w="4511040">
                      <a:extLst>
                        <a:ext uri="{9D8B030D-6E8A-4147-A177-3AD203B41FA5}">
                          <a16:colId xmlns:a16="http://schemas.microsoft.com/office/drawing/2014/main" val="321833068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Parámetro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Valor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Descripción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1049848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Fixed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Habilitado / Deshabilitado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Modo de transmisión fijo 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(hacia una dirección BBB específica)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55214106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WOR timing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250 ms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2,000 ms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Intervalo de monitoreo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(en caso de operar en Modo 2)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3390829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IO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 Pull / OpenDrain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PushPull – Salidas y entradas pull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OpenDrain – Salidas y entradas open-collector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85840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Address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/ </a:t>
                          </a: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Dirección alta  / Dirección baja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73630508"/>
                      </a:ext>
                    </a:extLst>
                  </a:tr>
                  <a:tr h="9929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Channel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31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73649" t="-232515" r="-541" b="-122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8039609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CuadroTexto 7">
            <a:extLst>
              <a:ext uri="{FF2B5EF4-FFF2-40B4-BE49-F238E27FC236}">
                <a16:creationId xmlns:a16="http://schemas.microsoft.com/office/drawing/2014/main" id="{00A14357-6EA0-8838-CDC2-B6A8D13BCFF2}"/>
              </a:ext>
            </a:extLst>
          </p:cNvPr>
          <p:cNvSpPr txBox="1"/>
          <p:nvPr/>
        </p:nvSpPr>
        <p:spPr>
          <a:xfrm>
            <a:off x="2184400" y="1875098"/>
            <a:ext cx="782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latin typeface="Blinker ExtraBold" panose="02000000000000000000" pitchFamily="2" charset="0"/>
              </a:rPr>
              <a:t>Sección 2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AF9235E-80B1-8A17-4352-199968FF0CE8}"/>
              </a:ext>
            </a:extLst>
          </p:cNvPr>
          <p:cNvSpPr/>
          <p:nvPr/>
        </p:nvSpPr>
        <p:spPr>
          <a:xfrm>
            <a:off x="2184400" y="4139580"/>
            <a:ext cx="7823200" cy="369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740407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0" name="Tabla 13">
                <a:extLst>
                  <a:ext uri="{FF2B5EF4-FFF2-40B4-BE49-F238E27FC236}">
                    <a16:creationId xmlns:a16="http://schemas.microsoft.com/office/drawing/2014/main" id="{CA36E655-7E23-87D5-3A6B-4B2432F3130B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184400" y="2236967"/>
              <a:ext cx="7823200" cy="32891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8080">
                      <a:extLst>
                        <a:ext uri="{9D8B030D-6E8A-4147-A177-3AD203B41FA5}">
                          <a16:colId xmlns:a16="http://schemas.microsoft.com/office/drawing/2014/main" val="4173144874"/>
                        </a:ext>
                      </a:extLst>
                    </a:gridCol>
                    <a:gridCol w="2164080">
                      <a:extLst>
                        <a:ext uri="{9D8B030D-6E8A-4147-A177-3AD203B41FA5}">
                          <a16:colId xmlns:a16="http://schemas.microsoft.com/office/drawing/2014/main" val="2959136786"/>
                        </a:ext>
                      </a:extLst>
                    </a:gridCol>
                    <a:gridCol w="4511040">
                      <a:extLst>
                        <a:ext uri="{9D8B030D-6E8A-4147-A177-3AD203B41FA5}">
                          <a16:colId xmlns:a16="http://schemas.microsoft.com/office/drawing/2014/main" val="321833068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Parámetro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Valor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Descripción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104984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Fixed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Habilitado / Deshabilitado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Modo de transmisión fijo 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(hacia una dirección BBB específica)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5521410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WOR timing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250 ms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2,000 ms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Intervalo de monitoreo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(en caso de operar en Modo 2)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3390829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IO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 Pull / OpenDrain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PushPull – Salidas y entradas pull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OpenDrain – Salidas y entradas open-collector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85840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Address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/ </a:t>
                          </a: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Dirección alta  / Dirección baja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7363050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Channel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31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Canal de frecuencia de operación</a:t>
                          </a:r>
                        </a:p>
                        <a:p>
                          <a:pPr algn="ctr"/>
                          <a:endParaRPr lang="es-419" sz="1400" dirty="0">
                            <a:latin typeface="Blinker" panose="02000000000000000000" pitchFamily="2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MX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419" sz="1400" b="0" i="1" smtClean="0">
                                        <a:latin typeface="Cambria Math" panose="02040503050406030204" pitchFamily="18" charset="0"/>
                                      </a:rPr>
                                      <m:t>𝐶𝐻</m:t>
                                    </m:r>
                                  </m:e>
                                  <m:sub>
                                    <m:r>
                                      <a:rPr lang="es-419" sz="1400" b="0" i="1" smtClean="0">
                                        <a:latin typeface="Cambria Math" panose="02040503050406030204" pitchFamily="18" charset="0"/>
                                      </a:rPr>
                                      <m:t>𝐷𝐸𝐶</m:t>
                                    </m:r>
                                  </m:sub>
                                </m:sSub>
                                <m:r>
                                  <a:rPr lang="es-MX" sz="140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s-MX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s-MX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s-MX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𝑓</m:t>
                                            </m:r>
                                          </m:e>
                                          <m:sub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s-419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𝑀𝐻𝑧</m:t>
                                            </m:r>
                                          </m:e>
                                        </m:d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−410 </m:t>
                                        </m:r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𝑀𝐻𝑧</m:t>
                                        </m:r>
                                      </m:num>
                                      <m:den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1 </m:t>
                                        </m:r>
                                        <m:r>
                                          <a:rPr lang="es-419" sz="1400" b="0" i="1" smtClean="0">
                                            <a:latin typeface="Cambria Math" panose="02040503050406030204" pitchFamily="18" charset="0"/>
                                          </a:rPr>
                                          <m:t>𝑀𝐻𝑧</m:t>
                                        </m:r>
                                      </m:den>
                                    </m:f>
                                  </m:e>
                                </m:d>
                              </m:oMath>
                            </m:oMathPara>
                          </a14:m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8039609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0" name="Tabla 13">
                <a:extLst>
                  <a:ext uri="{FF2B5EF4-FFF2-40B4-BE49-F238E27FC236}">
                    <a16:creationId xmlns:a16="http://schemas.microsoft.com/office/drawing/2014/main" id="{CA36E655-7E23-87D5-3A6B-4B2432F3130B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184400" y="2236967"/>
              <a:ext cx="7823200" cy="32891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8080">
                      <a:extLst>
                        <a:ext uri="{9D8B030D-6E8A-4147-A177-3AD203B41FA5}">
                          <a16:colId xmlns:a16="http://schemas.microsoft.com/office/drawing/2014/main" val="4173144874"/>
                        </a:ext>
                      </a:extLst>
                    </a:gridCol>
                    <a:gridCol w="2164080">
                      <a:extLst>
                        <a:ext uri="{9D8B030D-6E8A-4147-A177-3AD203B41FA5}">
                          <a16:colId xmlns:a16="http://schemas.microsoft.com/office/drawing/2014/main" val="2959136786"/>
                        </a:ext>
                      </a:extLst>
                    </a:gridCol>
                    <a:gridCol w="4511040">
                      <a:extLst>
                        <a:ext uri="{9D8B030D-6E8A-4147-A177-3AD203B41FA5}">
                          <a16:colId xmlns:a16="http://schemas.microsoft.com/office/drawing/2014/main" val="321833068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Parámetro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Valor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Descripción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1049848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Fixed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Habilitado / Deshabilitado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Modo de transmisión fijo 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(hacia una dirección BBB específica)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55214106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WOR timing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250 ms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2,000 ms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Intervalo de monitoreo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(en caso de operar en Modo 2)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3390829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IO mode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 Pull / OpenDrain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PushPull – Salidas y entradas pull</a:t>
                          </a:r>
                        </a:p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OpenDrain – Salidas y entradas open-collector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85840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Address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/ </a:t>
                          </a:r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FF 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Dirección alta  / Dirección baja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73630508"/>
                      </a:ext>
                    </a:extLst>
                  </a:tr>
                  <a:tr h="9929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b="1" dirty="0">
                              <a:latin typeface="Blinker" panose="02000000000000000000" pitchFamily="2" charset="0"/>
                            </a:rPr>
                            <a:t>Channel</a:t>
                          </a:r>
                          <a:endParaRPr lang="es-MX" sz="1400" b="1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419" sz="1400" dirty="0">
                              <a:latin typeface="Blinker" panose="02000000000000000000" pitchFamily="2" charset="0"/>
                            </a:rPr>
                            <a:t>0 </a:t>
                          </a:r>
                          <a:r>
                            <a:rPr lang="es-419" sz="1400" b="0" dirty="0">
                              <a:latin typeface="Blinker" panose="02000000000000000000" pitchFamily="2" charset="0"/>
                            </a:rPr>
                            <a:t>~ 31</a:t>
                          </a:r>
                          <a:endParaRPr lang="es-MX" sz="1400" dirty="0">
                            <a:latin typeface="Blinker" panose="02000000000000000000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73649" t="-232515" r="-541" b="-122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8039609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CuadroTexto 7">
            <a:extLst>
              <a:ext uri="{FF2B5EF4-FFF2-40B4-BE49-F238E27FC236}">
                <a16:creationId xmlns:a16="http://schemas.microsoft.com/office/drawing/2014/main" id="{00A14357-6EA0-8838-CDC2-B6A8D13BCFF2}"/>
              </a:ext>
            </a:extLst>
          </p:cNvPr>
          <p:cNvSpPr txBox="1"/>
          <p:nvPr/>
        </p:nvSpPr>
        <p:spPr>
          <a:xfrm>
            <a:off x="2184400" y="1875098"/>
            <a:ext cx="782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latin typeface="Blinker ExtraBold" panose="02000000000000000000" pitchFamily="2" charset="0"/>
              </a:rPr>
              <a:t>Sección 2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AF9235E-80B1-8A17-4352-199968FF0CE8}"/>
              </a:ext>
            </a:extLst>
          </p:cNvPr>
          <p:cNvSpPr/>
          <p:nvPr/>
        </p:nvSpPr>
        <p:spPr>
          <a:xfrm>
            <a:off x="2184400" y="4537277"/>
            <a:ext cx="7823200" cy="990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400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B87A9E0-C012-6629-96E2-3D02270D169F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latin typeface="Blinker ExtraLight" panose="02000000000000000000" pitchFamily="2" charset="0"/>
              </a:rPr>
              <a:t>Sistema de comunicación satelital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263F649-65E9-190D-AEAD-266EBA90D86A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Introducción 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grpSp>
        <p:nvGrpSpPr>
          <p:cNvPr id="24" name="Grupo 23">
            <a:extLst>
              <a:ext uri="{FF2B5EF4-FFF2-40B4-BE49-F238E27FC236}">
                <a16:creationId xmlns:a16="http://schemas.microsoft.com/office/drawing/2014/main" id="{9F5F2871-1CC0-5EF1-F926-31D012470E76}"/>
              </a:ext>
            </a:extLst>
          </p:cNvPr>
          <p:cNvGrpSpPr/>
          <p:nvPr/>
        </p:nvGrpSpPr>
        <p:grpSpPr>
          <a:xfrm>
            <a:off x="372603" y="1677155"/>
            <a:ext cx="11446793" cy="4669734"/>
            <a:chOff x="399543" y="1747276"/>
            <a:chExt cx="11446793" cy="4669734"/>
          </a:xfrm>
        </p:grpSpPr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04905E81-70BB-1BD1-D30C-C87F5E3C15D9}"/>
                </a:ext>
              </a:extLst>
            </p:cNvPr>
            <p:cNvSpPr txBox="1"/>
            <p:nvPr/>
          </p:nvSpPr>
          <p:spPr>
            <a:xfrm>
              <a:off x="399543" y="2447392"/>
              <a:ext cx="321835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b="1" dirty="0">
                  <a:solidFill>
                    <a:schemeClr val="accent2">
                      <a:lumMod val="75000"/>
                    </a:schemeClr>
                  </a:solidFill>
                  <a:latin typeface="Blinker ExtraBold" panose="02000000000000000000" pitchFamily="2" charset="0"/>
                </a:rPr>
                <a:t>Segmento espacial</a:t>
              </a:r>
              <a:endParaRPr lang="es-MX" b="1" dirty="0">
                <a:solidFill>
                  <a:schemeClr val="accent2">
                    <a:lumMod val="75000"/>
                  </a:schemeClr>
                </a:solidFill>
                <a:latin typeface="Blinker ExtraBold" panose="02000000000000000000" pitchFamily="2" charset="0"/>
              </a:endParaRPr>
            </a:p>
          </p:txBody>
        </p:sp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BBBEF2E6-C5F9-6504-5C2E-28D705A61A90}"/>
                </a:ext>
              </a:extLst>
            </p:cNvPr>
            <p:cNvGrpSpPr/>
            <p:nvPr/>
          </p:nvGrpSpPr>
          <p:grpSpPr>
            <a:xfrm>
              <a:off x="3051858" y="1747276"/>
              <a:ext cx="6088284" cy="4669734"/>
              <a:chOff x="2835797" y="1686616"/>
              <a:chExt cx="6088284" cy="4669734"/>
            </a:xfrm>
          </p:grpSpPr>
          <p:sp>
            <p:nvSpPr>
              <p:cNvPr id="28" name="Rectángulo 27">
                <a:extLst>
                  <a:ext uri="{FF2B5EF4-FFF2-40B4-BE49-F238E27FC236}">
                    <a16:creationId xmlns:a16="http://schemas.microsoft.com/office/drawing/2014/main" id="{E1E4C3ED-63AD-1992-8F8D-797F0C71C284}"/>
                  </a:ext>
                </a:extLst>
              </p:cNvPr>
              <p:cNvSpPr/>
              <p:nvPr/>
            </p:nvSpPr>
            <p:spPr>
              <a:xfrm>
                <a:off x="2835797" y="1686616"/>
                <a:ext cx="6088284" cy="4669734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pic>
            <p:nvPicPr>
              <p:cNvPr id="1038" name="Picture 14" descr="Icono la estación de, el clima">
                <a:extLst>
                  <a:ext uri="{FF2B5EF4-FFF2-40B4-BE49-F238E27FC236}">
                    <a16:creationId xmlns:a16="http://schemas.microsoft.com/office/drawing/2014/main" id="{13946ECB-3DB7-6B19-FB56-3DC59DE9DB6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31350" y="4878318"/>
                <a:ext cx="1411418" cy="141141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037" name="Conector recto de flecha 1036">
                <a:extLst>
                  <a:ext uri="{FF2B5EF4-FFF2-40B4-BE49-F238E27FC236}">
                    <a16:creationId xmlns:a16="http://schemas.microsoft.com/office/drawing/2014/main" id="{BD443166-3D35-248A-3C82-555EA99EDA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173616" y="3414491"/>
                <a:ext cx="1396400" cy="1335305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44" name="Grupo 1043">
                <a:extLst>
                  <a:ext uri="{FF2B5EF4-FFF2-40B4-BE49-F238E27FC236}">
                    <a16:creationId xmlns:a16="http://schemas.microsoft.com/office/drawing/2014/main" id="{C6939A15-6C4F-BAB9-6EE4-4F4511C9F22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179682" y="1975249"/>
                <a:ext cx="1874291" cy="1295494"/>
                <a:chOff x="5066334" y="4239653"/>
                <a:chExt cx="1079329" cy="746023"/>
              </a:xfrm>
            </p:grpSpPr>
            <p:pic>
              <p:nvPicPr>
                <p:cNvPr id="1036" name="Picture 12" descr="Icono cuadro, cubo, 3d, perspectiva, forma">
                  <a:extLst>
                    <a:ext uri="{FF2B5EF4-FFF2-40B4-BE49-F238E27FC236}">
                      <a16:creationId xmlns:a16="http://schemas.microsoft.com/office/drawing/2014/main" id="{F411C222-74C0-8CF7-C5AB-B3BEA4114B9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232987" y="4239653"/>
                  <a:ext cx="746023" cy="74602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43" name="Rectángulo 1042">
                  <a:extLst>
                    <a:ext uri="{FF2B5EF4-FFF2-40B4-BE49-F238E27FC236}">
                      <a16:creationId xmlns:a16="http://schemas.microsoft.com/office/drawing/2014/main" id="{2501E94A-EAAE-954F-D2B3-5A90B513E756}"/>
                    </a:ext>
                  </a:extLst>
                </p:cNvPr>
                <p:cNvSpPr/>
                <p:nvPr/>
              </p:nvSpPr>
              <p:spPr>
                <a:xfrm rot="19789008" flipV="1">
                  <a:off x="5066334" y="4418827"/>
                  <a:ext cx="1079329" cy="45719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cxnSp>
            <p:nvCxnSpPr>
              <p:cNvPr id="8" name="Conector recto de flecha 7">
                <a:extLst>
                  <a:ext uri="{FF2B5EF4-FFF2-40B4-BE49-F238E27FC236}">
                    <a16:creationId xmlns:a16="http://schemas.microsoft.com/office/drawing/2014/main" id="{49892A98-8A03-FB77-5905-65FF360E84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05110" y="3330195"/>
                <a:ext cx="1381780" cy="1292355"/>
              </a:xfrm>
              <a:prstGeom prst="straightConnector1">
                <a:avLst/>
              </a:prstGeom>
              <a:ln w="5715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BCFD0F2E-664B-E13D-AED1-3FDBC3697EFB}"/>
                </a:ext>
              </a:extLst>
            </p:cNvPr>
            <p:cNvSpPr txBox="1"/>
            <p:nvPr/>
          </p:nvSpPr>
          <p:spPr>
            <a:xfrm>
              <a:off x="8627983" y="5387848"/>
              <a:ext cx="321835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b="1" dirty="0">
                  <a:solidFill>
                    <a:schemeClr val="accent4">
                      <a:lumMod val="75000"/>
                    </a:schemeClr>
                  </a:solidFill>
                  <a:latin typeface="Blinker ExtraBold" panose="02000000000000000000" pitchFamily="2" charset="0"/>
                </a:rPr>
                <a:t>Segmento terrestre</a:t>
              </a:r>
              <a:endParaRPr lang="es-MX" b="1" dirty="0">
                <a:solidFill>
                  <a:schemeClr val="accent4">
                    <a:lumMod val="75000"/>
                  </a:schemeClr>
                </a:solidFill>
                <a:latin typeface="Blinker ExtraBold" panose="02000000000000000000" pitchFamily="2" charset="0"/>
              </a:endParaRPr>
            </a:p>
          </p:txBody>
        </p:sp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DEBC3463-D385-969B-EEAF-7CE822CA74C3}"/>
                </a:ext>
              </a:extLst>
            </p:cNvPr>
            <p:cNvSpPr/>
            <p:nvPr/>
          </p:nvSpPr>
          <p:spPr>
            <a:xfrm>
              <a:off x="3321933" y="1835116"/>
              <a:ext cx="2067743" cy="1593884"/>
            </a:xfrm>
            <a:prstGeom prst="rect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E12C7F73-551D-2C5C-79D1-9E9410C48A68}"/>
                </a:ext>
              </a:extLst>
            </p:cNvPr>
            <p:cNvSpPr/>
            <p:nvPr/>
          </p:nvSpPr>
          <p:spPr>
            <a:xfrm>
              <a:off x="7002951" y="4872363"/>
              <a:ext cx="1879034" cy="1453337"/>
            </a:xfrm>
            <a:prstGeom prst="rect">
              <a:avLst/>
            </a:prstGeom>
            <a:noFill/>
            <a:ln w="38100">
              <a:solidFill>
                <a:schemeClr val="accent4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D6ADB7CD-2355-DE57-49D1-08F604EBC646}"/>
              </a:ext>
            </a:extLst>
          </p:cNvPr>
          <p:cNvSpPr txBox="1"/>
          <p:nvPr/>
        </p:nvSpPr>
        <p:spPr>
          <a:xfrm>
            <a:off x="1012803" y="2689255"/>
            <a:ext cx="1937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b="1" dirty="0" err="1">
                <a:latin typeface="Blinker ExtraLight" panose="02000000000000000000" pitchFamily="2" charset="0"/>
              </a:rPr>
              <a:t>CubeSat</a:t>
            </a:r>
            <a:endParaRPr lang="es-MX" b="1" dirty="0">
              <a:latin typeface="Blinker ExtraLight" panose="02000000000000000000" pitchFamily="2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C16C07B8-25B6-F341-119D-C75134659BDD}"/>
              </a:ext>
            </a:extLst>
          </p:cNvPr>
          <p:cNvSpPr txBox="1"/>
          <p:nvPr/>
        </p:nvSpPr>
        <p:spPr>
          <a:xfrm>
            <a:off x="9241243" y="5687059"/>
            <a:ext cx="1937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b="1" dirty="0">
                <a:latin typeface="Blinker ExtraLight" panose="02000000000000000000" pitchFamily="2" charset="0"/>
              </a:rPr>
              <a:t>Estación Terrena</a:t>
            </a:r>
            <a:endParaRPr lang="es-MX" b="1" dirty="0">
              <a:latin typeface="Blinker Extra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2922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F5264CE2-CD52-7DCA-4688-7F2F39F47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82" y="2333339"/>
            <a:ext cx="6049219" cy="4039164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5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510AC54-D62B-7959-FA6C-0FFC4249F5D2}"/>
              </a:ext>
            </a:extLst>
          </p:cNvPr>
          <p:cNvSpPr txBox="1"/>
          <p:nvPr/>
        </p:nvSpPr>
        <p:spPr>
          <a:xfrm>
            <a:off x="7282007" y="4026512"/>
            <a:ext cx="4319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Abrir el puerto (</a:t>
            </a:r>
            <a:r>
              <a:rPr lang="es-419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OpenPort</a:t>
            </a: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)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6A5641B-4F63-BB9E-1B90-34CEA31B94EC}"/>
              </a:ext>
            </a:extLst>
          </p:cNvPr>
          <p:cNvSpPr txBox="1"/>
          <p:nvPr/>
        </p:nvSpPr>
        <p:spPr>
          <a:xfrm>
            <a:off x="7282006" y="5691096"/>
            <a:ext cx="4319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Descargar los parámetros actuales</a:t>
            </a:r>
          </a:p>
          <a:p>
            <a:pPr algn="ctr"/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(</a:t>
            </a:r>
            <a:r>
              <a:rPr lang="es-419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GetParam</a:t>
            </a: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)</a:t>
            </a:r>
          </a:p>
        </p:txBody>
      </p:sp>
      <p:grpSp>
        <p:nvGrpSpPr>
          <p:cNvPr id="39" name="Grupo 38">
            <a:extLst>
              <a:ext uri="{FF2B5EF4-FFF2-40B4-BE49-F238E27FC236}">
                <a16:creationId xmlns:a16="http://schemas.microsoft.com/office/drawing/2014/main" id="{01970852-A30E-23BC-32B5-EE320B0EFB5F}"/>
              </a:ext>
            </a:extLst>
          </p:cNvPr>
          <p:cNvGrpSpPr/>
          <p:nvPr/>
        </p:nvGrpSpPr>
        <p:grpSpPr>
          <a:xfrm>
            <a:off x="7322636" y="2333339"/>
            <a:ext cx="4319813" cy="3953288"/>
            <a:chOff x="7281996" y="2384139"/>
            <a:chExt cx="4319813" cy="3953288"/>
          </a:xfrm>
        </p:grpSpPr>
        <p:grpSp>
          <p:nvGrpSpPr>
            <p:cNvPr id="29" name="Grupo 28">
              <a:extLst>
                <a:ext uri="{FF2B5EF4-FFF2-40B4-BE49-F238E27FC236}">
                  <a16:creationId xmlns:a16="http://schemas.microsoft.com/office/drawing/2014/main" id="{D8D864EC-9F65-F7D0-1268-C16EC2FA2318}"/>
                </a:ext>
              </a:extLst>
            </p:cNvPr>
            <p:cNvGrpSpPr/>
            <p:nvPr/>
          </p:nvGrpSpPr>
          <p:grpSpPr>
            <a:xfrm>
              <a:off x="7282002" y="2384139"/>
              <a:ext cx="4319807" cy="369332"/>
              <a:chOff x="7282002" y="2384139"/>
              <a:chExt cx="4319807" cy="369332"/>
            </a:xfrm>
          </p:grpSpPr>
          <p:sp>
            <p:nvSpPr>
              <p:cNvPr id="27" name="Rectángulo: esquinas redondeadas 26">
                <a:extLst>
                  <a:ext uri="{FF2B5EF4-FFF2-40B4-BE49-F238E27FC236}">
                    <a16:creationId xmlns:a16="http://schemas.microsoft.com/office/drawing/2014/main" id="{FDB49198-C3E2-FE42-7A37-6DC694A474E8}"/>
                  </a:ext>
                </a:extLst>
              </p:cNvPr>
              <p:cNvSpPr/>
              <p:nvPr/>
            </p:nvSpPr>
            <p:spPr>
              <a:xfrm>
                <a:off x="7282002" y="2384139"/>
                <a:ext cx="4319801" cy="369332"/>
              </a:xfrm>
              <a:prstGeom prst="roundRect">
                <a:avLst/>
              </a:prstGeom>
              <a:solidFill>
                <a:srgbClr val="445D73"/>
              </a:solidFill>
              <a:ln>
                <a:solidFill>
                  <a:srgbClr val="445D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30DAA1DE-5091-C02A-A211-51B6EC5B6D81}"/>
                  </a:ext>
                </a:extLst>
              </p:cNvPr>
              <p:cNvSpPr txBox="1"/>
              <p:nvPr/>
            </p:nvSpPr>
            <p:spPr>
              <a:xfrm>
                <a:off x="7282008" y="2384139"/>
                <a:ext cx="43198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Configurar los parámetros deseados</a:t>
                </a:r>
              </a:p>
            </p:txBody>
          </p:sp>
        </p:grpSp>
        <p:cxnSp>
          <p:nvCxnSpPr>
            <p:cNvPr id="19" name="Conector recto de flecha 18">
              <a:extLst>
                <a:ext uri="{FF2B5EF4-FFF2-40B4-BE49-F238E27FC236}">
                  <a16:creationId xmlns:a16="http://schemas.microsoft.com/office/drawing/2014/main" id="{6FD31845-99BC-8C78-24D9-1E3C81340E75}"/>
                </a:ext>
              </a:extLst>
            </p:cNvPr>
            <p:cNvCxnSpPr>
              <a:cxnSpLocks/>
            </p:cNvCxnSpPr>
            <p:nvPr/>
          </p:nvCxnSpPr>
          <p:spPr>
            <a:xfrm>
              <a:off x="9441906" y="2844800"/>
              <a:ext cx="2" cy="1120752"/>
            </a:xfrm>
            <a:prstGeom prst="straightConnector1">
              <a:avLst/>
            </a:prstGeom>
            <a:ln w="57150">
              <a:solidFill>
                <a:srgbClr val="52B8C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>
              <a:extLst>
                <a:ext uri="{FF2B5EF4-FFF2-40B4-BE49-F238E27FC236}">
                  <a16:creationId xmlns:a16="http://schemas.microsoft.com/office/drawing/2014/main" id="{6428A0A7-7C93-0F9A-E846-FCAA4309CB9B}"/>
                </a:ext>
              </a:extLst>
            </p:cNvPr>
            <p:cNvCxnSpPr>
              <a:cxnSpLocks/>
            </p:cNvCxnSpPr>
            <p:nvPr/>
          </p:nvCxnSpPr>
          <p:spPr>
            <a:xfrm>
              <a:off x="9441906" y="4505960"/>
              <a:ext cx="2" cy="1120752"/>
            </a:xfrm>
            <a:prstGeom prst="straightConnector1">
              <a:avLst/>
            </a:prstGeom>
            <a:ln w="57150">
              <a:solidFill>
                <a:srgbClr val="52B8C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" name="Grupo 31">
              <a:extLst>
                <a:ext uri="{FF2B5EF4-FFF2-40B4-BE49-F238E27FC236}">
                  <a16:creationId xmlns:a16="http://schemas.microsoft.com/office/drawing/2014/main" id="{5928C78F-EF7A-2EBA-83C5-48CAF98A479E}"/>
                </a:ext>
              </a:extLst>
            </p:cNvPr>
            <p:cNvGrpSpPr/>
            <p:nvPr/>
          </p:nvGrpSpPr>
          <p:grpSpPr>
            <a:xfrm>
              <a:off x="7282002" y="4014320"/>
              <a:ext cx="4319807" cy="369332"/>
              <a:chOff x="7282002" y="2384139"/>
              <a:chExt cx="4319807" cy="369332"/>
            </a:xfrm>
          </p:grpSpPr>
          <p:sp>
            <p:nvSpPr>
              <p:cNvPr id="33" name="Rectángulo: esquinas redondeadas 32">
                <a:extLst>
                  <a:ext uri="{FF2B5EF4-FFF2-40B4-BE49-F238E27FC236}">
                    <a16:creationId xmlns:a16="http://schemas.microsoft.com/office/drawing/2014/main" id="{8E58B5A7-FC15-7260-8078-051C3BA74E2D}"/>
                  </a:ext>
                </a:extLst>
              </p:cNvPr>
              <p:cNvSpPr/>
              <p:nvPr/>
            </p:nvSpPr>
            <p:spPr>
              <a:xfrm>
                <a:off x="7282002" y="2384139"/>
                <a:ext cx="4319801" cy="369332"/>
              </a:xfrm>
              <a:prstGeom prst="roundRect">
                <a:avLst/>
              </a:prstGeom>
              <a:solidFill>
                <a:srgbClr val="445D73"/>
              </a:solidFill>
              <a:ln>
                <a:solidFill>
                  <a:srgbClr val="445D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4" name="CuadroTexto 33">
                <a:extLst>
                  <a:ext uri="{FF2B5EF4-FFF2-40B4-BE49-F238E27FC236}">
                    <a16:creationId xmlns:a16="http://schemas.microsoft.com/office/drawing/2014/main" id="{8981553A-7A7D-D4B1-374F-64C3E28965A4}"/>
                  </a:ext>
                </a:extLst>
              </p:cNvPr>
              <p:cNvSpPr txBox="1"/>
              <p:nvPr/>
            </p:nvSpPr>
            <p:spPr>
              <a:xfrm>
                <a:off x="7282008" y="2384139"/>
                <a:ext cx="43198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Subir la configuración (</a:t>
                </a:r>
                <a:r>
                  <a:rPr lang="es-419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SetParam</a:t>
                </a:r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)</a:t>
                </a:r>
              </a:p>
            </p:txBody>
          </p:sp>
        </p:grpSp>
        <p:grpSp>
          <p:nvGrpSpPr>
            <p:cNvPr id="38" name="Grupo 37">
              <a:extLst>
                <a:ext uri="{FF2B5EF4-FFF2-40B4-BE49-F238E27FC236}">
                  <a16:creationId xmlns:a16="http://schemas.microsoft.com/office/drawing/2014/main" id="{B4BBCF1A-C42F-A6F6-8C2F-A12B7380C1A8}"/>
                </a:ext>
              </a:extLst>
            </p:cNvPr>
            <p:cNvGrpSpPr/>
            <p:nvPr/>
          </p:nvGrpSpPr>
          <p:grpSpPr>
            <a:xfrm>
              <a:off x="7281996" y="5691095"/>
              <a:ext cx="4319807" cy="646332"/>
              <a:chOff x="7282002" y="4876431"/>
              <a:chExt cx="4319807" cy="646332"/>
            </a:xfrm>
          </p:grpSpPr>
          <p:sp>
            <p:nvSpPr>
              <p:cNvPr id="36" name="Rectángulo: esquinas redondeadas 35">
                <a:extLst>
                  <a:ext uri="{FF2B5EF4-FFF2-40B4-BE49-F238E27FC236}">
                    <a16:creationId xmlns:a16="http://schemas.microsoft.com/office/drawing/2014/main" id="{FF0B513A-6747-13D8-7C30-FE97213D163F}"/>
                  </a:ext>
                </a:extLst>
              </p:cNvPr>
              <p:cNvSpPr/>
              <p:nvPr/>
            </p:nvSpPr>
            <p:spPr>
              <a:xfrm>
                <a:off x="7282002" y="4876431"/>
                <a:ext cx="4319801" cy="646331"/>
              </a:xfrm>
              <a:prstGeom prst="roundRect">
                <a:avLst/>
              </a:prstGeom>
              <a:solidFill>
                <a:srgbClr val="445D73"/>
              </a:solidFill>
              <a:ln>
                <a:solidFill>
                  <a:srgbClr val="445D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7" name="CuadroTexto 36">
                <a:extLst>
                  <a:ext uri="{FF2B5EF4-FFF2-40B4-BE49-F238E27FC236}">
                    <a16:creationId xmlns:a16="http://schemas.microsoft.com/office/drawing/2014/main" id="{16B2AFEF-136C-3A60-9562-2E099712ABF1}"/>
                  </a:ext>
                </a:extLst>
              </p:cNvPr>
              <p:cNvSpPr txBox="1"/>
              <p:nvPr/>
            </p:nvSpPr>
            <p:spPr>
              <a:xfrm>
                <a:off x="7282008" y="4876432"/>
                <a:ext cx="43198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Cerrar el puerto</a:t>
                </a:r>
              </a:p>
              <a:p>
                <a:pPr algn="ctr"/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(</a:t>
                </a:r>
                <a:r>
                  <a:rPr lang="es-419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ClosePort</a:t>
                </a:r>
                <a:r>
                  <a:rPr lang="es-419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)</a:t>
                </a:r>
              </a:p>
            </p:txBody>
          </p:sp>
        </p:grpSp>
      </p:grpSp>
      <p:sp>
        <p:nvSpPr>
          <p:cNvPr id="14" name="Rectángulo 13">
            <a:extLst>
              <a:ext uri="{FF2B5EF4-FFF2-40B4-BE49-F238E27FC236}">
                <a16:creationId xmlns:a16="http://schemas.microsoft.com/office/drawing/2014/main" id="{571B03F8-3D09-19BA-967E-4B67A451B208}"/>
              </a:ext>
            </a:extLst>
          </p:cNvPr>
          <p:cNvSpPr/>
          <p:nvPr/>
        </p:nvSpPr>
        <p:spPr>
          <a:xfrm>
            <a:off x="5785104" y="4882896"/>
            <a:ext cx="668126" cy="1832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1400" dirty="0">
                <a:solidFill>
                  <a:schemeClr val="tx1"/>
                </a:solidFill>
              </a:rPr>
              <a:t>XX</a:t>
            </a:r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4816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F5264CE2-CD52-7DCA-4688-7F2F39F47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82" y="2333339"/>
            <a:ext cx="6049219" cy="4039164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5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571B03F8-3D09-19BA-967E-4B67A451B208}"/>
              </a:ext>
            </a:extLst>
          </p:cNvPr>
          <p:cNvSpPr/>
          <p:nvPr/>
        </p:nvSpPr>
        <p:spPr>
          <a:xfrm>
            <a:off x="5785104" y="4882896"/>
            <a:ext cx="668126" cy="1832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1400" dirty="0">
                <a:solidFill>
                  <a:schemeClr val="tx1"/>
                </a:solidFill>
              </a:rPr>
              <a:t>XX</a:t>
            </a: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18" name="Forma libre: forma 17">
            <a:extLst>
              <a:ext uri="{FF2B5EF4-FFF2-40B4-BE49-F238E27FC236}">
                <a16:creationId xmlns:a16="http://schemas.microsoft.com/office/drawing/2014/main" id="{C0430884-6B2E-3CD3-2C10-9E864669BE7A}"/>
              </a:ext>
            </a:extLst>
          </p:cNvPr>
          <p:cNvSpPr/>
          <p:nvPr/>
        </p:nvSpPr>
        <p:spPr>
          <a:xfrm>
            <a:off x="6446520" y="2293620"/>
            <a:ext cx="1706880" cy="4061460"/>
          </a:xfrm>
          <a:custGeom>
            <a:avLst/>
            <a:gdLst>
              <a:gd name="connsiteX0" fmla="*/ 0 w 1706880"/>
              <a:gd name="connsiteY0" fmla="*/ 2583180 h 4061460"/>
              <a:gd name="connsiteX1" fmla="*/ 7620 w 1706880"/>
              <a:gd name="connsiteY1" fmla="*/ 2773680 h 4061460"/>
              <a:gd name="connsiteX2" fmla="*/ 1668780 w 1706880"/>
              <a:gd name="connsiteY2" fmla="*/ 4061460 h 4061460"/>
              <a:gd name="connsiteX3" fmla="*/ 1706880 w 1706880"/>
              <a:gd name="connsiteY3" fmla="*/ 3703320 h 4061460"/>
              <a:gd name="connsiteX4" fmla="*/ 1706880 w 1706880"/>
              <a:gd name="connsiteY4" fmla="*/ 723900 h 4061460"/>
              <a:gd name="connsiteX5" fmla="*/ 1676400 w 1706880"/>
              <a:gd name="connsiteY5" fmla="*/ 0 h 4061460"/>
              <a:gd name="connsiteX6" fmla="*/ 0 w 1706880"/>
              <a:gd name="connsiteY6" fmla="*/ 2583180 h 406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06880" h="4061460">
                <a:moveTo>
                  <a:pt x="0" y="2583180"/>
                </a:moveTo>
                <a:lnTo>
                  <a:pt x="7620" y="2773680"/>
                </a:lnTo>
                <a:lnTo>
                  <a:pt x="1668780" y="4061460"/>
                </a:lnTo>
                <a:lnTo>
                  <a:pt x="1706880" y="3703320"/>
                </a:lnTo>
                <a:lnTo>
                  <a:pt x="1706880" y="723900"/>
                </a:lnTo>
                <a:lnTo>
                  <a:pt x="1676400" y="0"/>
                </a:lnTo>
                <a:lnTo>
                  <a:pt x="0" y="2583180"/>
                </a:lnTo>
                <a:close/>
              </a:path>
            </a:pathLst>
          </a:custGeom>
          <a:solidFill>
            <a:schemeClr val="accent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8" name="Tabla 10">
            <a:extLst>
              <a:ext uri="{FF2B5EF4-FFF2-40B4-BE49-F238E27FC236}">
                <a16:creationId xmlns:a16="http://schemas.microsoft.com/office/drawing/2014/main" id="{9B9552D6-89F8-0B80-18C2-8AC6DE438C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123646"/>
              </p:ext>
            </p:extLst>
          </p:nvPr>
        </p:nvGraphicFramePr>
        <p:xfrm>
          <a:off x="8109480" y="2286752"/>
          <a:ext cx="2493535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364">
                  <a:extLst>
                    <a:ext uri="{9D8B030D-6E8A-4147-A177-3AD203B41FA5}">
                      <a16:colId xmlns:a16="http://schemas.microsoft.com/office/drawing/2014/main" val="837070493"/>
                    </a:ext>
                  </a:extLst>
                </a:gridCol>
                <a:gridCol w="1443171">
                  <a:extLst>
                    <a:ext uri="{9D8B030D-6E8A-4147-A177-3AD203B41FA5}">
                      <a16:colId xmlns:a16="http://schemas.microsoft.com/office/drawing/2014/main" val="30372264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Equipo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Canal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8880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1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410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08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2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dirty="0">
                          <a:latin typeface="Blinker" panose="02000000000000000000" pitchFamily="2" charset="0"/>
                        </a:rPr>
                        <a:t>413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9277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3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dirty="0">
                          <a:latin typeface="Blinker" panose="02000000000000000000" pitchFamily="2" charset="0"/>
                        </a:rPr>
                        <a:t>416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9153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4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dirty="0">
                          <a:latin typeface="Blinker" panose="02000000000000000000" pitchFamily="2" charset="0"/>
                        </a:rPr>
                        <a:t>419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5534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5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dirty="0">
                          <a:latin typeface="Blinker" panose="02000000000000000000" pitchFamily="2" charset="0"/>
                        </a:rPr>
                        <a:t>421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8412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6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dirty="0">
                          <a:latin typeface="Blinker" panose="02000000000000000000" pitchFamily="2" charset="0"/>
                        </a:rPr>
                        <a:t>424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7308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7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dirty="0">
                          <a:latin typeface="Blinker" panose="02000000000000000000" pitchFamily="2" charset="0"/>
                        </a:rPr>
                        <a:t>427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8993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8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dirty="0">
                          <a:latin typeface="Blinker" panose="02000000000000000000" pitchFamily="2" charset="0"/>
                        </a:rPr>
                        <a:t>430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0770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9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dirty="0">
                          <a:latin typeface="Blinker" panose="02000000000000000000" pitchFamily="2" charset="0"/>
                        </a:rPr>
                        <a:t>433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5450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10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dirty="0">
                          <a:latin typeface="Blinker" panose="02000000000000000000" pitchFamily="2" charset="0"/>
                        </a:rPr>
                        <a:t>436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1026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94867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>
            <a:extLst>
              <a:ext uri="{FF2B5EF4-FFF2-40B4-BE49-F238E27FC236}">
                <a16:creationId xmlns:a16="http://schemas.microsoft.com/office/drawing/2014/main" id="{ACF25BEA-E19E-16CE-B2B1-757D7893F25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60" y="1996717"/>
            <a:ext cx="11477540" cy="4574901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6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82452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31850727-C6D5-FB76-E56D-F31452B54C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236"/>
          <a:stretch/>
        </p:blipFill>
        <p:spPr>
          <a:xfrm>
            <a:off x="4038600" y="2226730"/>
            <a:ext cx="8153400" cy="439288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7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BCD8AE9-749B-19FD-A5BF-D98F10BDBBA9}"/>
              </a:ext>
            </a:extLst>
          </p:cNvPr>
          <p:cNvSpPr txBox="1"/>
          <p:nvPr/>
        </p:nvSpPr>
        <p:spPr>
          <a:xfrm>
            <a:off x="5545558" y="3982978"/>
            <a:ext cx="216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Modo Normal</a:t>
            </a:r>
          </a:p>
        </p:txBody>
      </p:sp>
      <p:graphicFrame>
        <p:nvGraphicFramePr>
          <p:cNvPr id="17" name="Tabla 13">
            <a:extLst>
              <a:ext uri="{FF2B5EF4-FFF2-40B4-BE49-F238E27FC236}">
                <a16:creationId xmlns:a16="http://schemas.microsoft.com/office/drawing/2014/main" id="{95559253-86CC-0166-D17F-2AFD9A26D473}"/>
              </a:ext>
            </a:extLst>
          </p:cNvPr>
          <p:cNvGraphicFramePr>
            <a:graphicFrameLocks noGrp="1"/>
          </p:cNvGraphicFramePr>
          <p:nvPr/>
        </p:nvGraphicFramePr>
        <p:xfrm>
          <a:off x="684068" y="3686681"/>
          <a:ext cx="4650936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6784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960699">
                  <a:extLst>
                    <a:ext uri="{9D8B030D-6E8A-4147-A177-3AD203B41FA5}">
                      <a16:colId xmlns:a16="http://schemas.microsoft.com/office/drawing/2014/main" val="2959136786"/>
                    </a:ext>
                  </a:extLst>
                </a:gridCol>
                <a:gridCol w="451412">
                  <a:extLst>
                    <a:ext uri="{9D8B030D-6E8A-4147-A177-3AD203B41FA5}">
                      <a16:colId xmlns:a16="http://schemas.microsoft.com/office/drawing/2014/main" val="3481699274"/>
                    </a:ext>
                  </a:extLst>
                </a:gridCol>
                <a:gridCol w="451413">
                  <a:extLst>
                    <a:ext uri="{9D8B030D-6E8A-4147-A177-3AD203B41FA5}">
                      <a16:colId xmlns:a16="http://schemas.microsoft.com/office/drawing/2014/main" val="997347438"/>
                    </a:ext>
                  </a:extLst>
                </a:gridCol>
                <a:gridCol w="2150628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Modo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Operación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Descripción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Normal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TX/RX habilitada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WU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“Wake-Up”</a:t>
                      </a:r>
                    </a:p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TX con preámbulo especial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2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WOR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“Wake </a:t>
                      </a:r>
                      <a:r>
                        <a:rPr lang="es-419" sz="1400" dirty="0" err="1">
                          <a:latin typeface="Blinker" panose="02000000000000000000" pitchFamily="2" charset="0"/>
                        </a:rPr>
                        <a:t>on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 Radio”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RX detección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497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3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</a:t>
                      </a:r>
                      <a:r>
                        <a:rPr lang="es-419" sz="1400" dirty="0">
                          <a:latin typeface="+mj-lt"/>
                        </a:rPr>
                        <a:t>&amp;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P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Configuración y programación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</a:tbl>
          </a:graphicData>
        </a:graphic>
      </p:graphicFrame>
      <p:sp>
        <p:nvSpPr>
          <p:cNvPr id="18" name="Rectángulo 17">
            <a:extLst>
              <a:ext uri="{FF2B5EF4-FFF2-40B4-BE49-F238E27FC236}">
                <a16:creationId xmlns:a16="http://schemas.microsoft.com/office/drawing/2014/main" id="{0EAF046E-9C68-3017-C648-041870FD4E3A}"/>
              </a:ext>
            </a:extLst>
          </p:cNvPr>
          <p:cNvSpPr/>
          <p:nvPr/>
        </p:nvSpPr>
        <p:spPr>
          <a:xfrm>
            <a:off x="684068" y="4053840"/>
            <a:ext cx="4650936" cy="3693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1792330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1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8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BCD8AE9-749B-19FD-A5BF-D98F10BDBBA9}"/>
              </a:ext>
            </a:extLst>
          </p:cNvPr>
          <p:cNvSpPr txBox="1"/>
          <p:nvPr/>
        </p:nvSpPr>
        <p:spPr>
          <a:xfrm>
            <a:off x="5582587" y="3695228"/>
            <a:ext cx="56534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Repetir el proceso para la estación terrena.</a:t>
            </a:r>
          </a:p>
          <a:p>
            <a:pPr marL="285750" indent="-285750" algn="ctr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Se deben configurar los mismos parámetros que se configuraron en el radio del CuboZat v1.0. 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F806BC9B-F622-7015-68C9-494EE7F7C3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271" y="2092402"/>
            <a:ext cx="3183769" cy="424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2813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Pruebas de comunicación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BCD8AE9-749B-19FD-A5BF-D98F10BDBBA9}"/>
              </a:ext>
            </a:extLst>
          </p:cNvPr>
          <p:cNvSpPr txBox="1"/>
          <p:nvPr/>
        </p:nvSpPr>
        <p:spPr>
          <a:xfrm>
            <a:off x="571787" y="2442141"/>
            <a:ext cx="5653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Modo de ahorro de energía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80C5638-1E1D-521F-8115-3161C4C191AC}"/>
              </a:ext>
            </a:extLst>
          </p:cNvPr>
          <p:cNvSpPr txBox="1"/>
          <p:nvPr/>
        </p:nvSpPr>
        <p:spPr>
          <a:xfrm>
            <a:off x="616780" y="1751247"/>
            <a:ext cx="7492700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s-MX" sz="1800" dirty="0">
                <a:effectLst/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Modos de operación del radio</a:t>
            </a:r>
            <a:r>
              <a:rPr lang="es-MX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s-MX" sz="1800" dirty="0">
                <a:effectLst/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M0,M1).</a:t>
            </a:r>
          </a:p>
        </p:txBody>
      </p:sp>
      <p:graphicFrame>
        <p:nvGraphicFramePr>
          <p:cNvPr id="8" name="Tabla 13">
            <a:extLst>
              <a:ext uri="{FF2B5EF4-FFF2-40B4-BE49-F238E27FC236}">
                <a16:creationId xmlns:a16="http://schemas.microsoft.com/office/drawing/2014/main" id="{08606F1D-0029-C483-8E36-F7115D4F9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859475"/>
              </p:ext>
            </p:extLst>
          </p:nvPr>
        </p:nvGraphicFramePr>
        <p:xfrm>
          <a:off x="1073052" y="3040379"/>
          <a:ext cx="4650936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6784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960699">
                  <a:extLst>
                    <a:ext uri="{9D8B030D-6E8A-4147-A177-3AD203B41FA5}">
                      <a16:colId xmlns:a16="http://schemas.microsoft.com/office/drawing/2014/main" val="2959136786"/>
                    </a:ext>
                  </a:extLst>
                </a:gridCol>
                <a:gridCol w="451412">
                  <a:extLst>
                    <a:ext uri="{9D8B030D-6E8A-4147-A177-3AD203B41FA5}">
                      <a16:colId xmlns:a16="http://schemas.microsoft.com/office/drawing/2014/main" val="3481699274"/>
                    </a:ext>
                  </a:extLst>
                </a:gridCol>
                <a:gridCol w="451413">
                  <a:extLst>
                    <a:ext uri="{9D8B030D-6E8A-4147-A177-3AD203B41FA5}">
                      <a16:colId xmlns:a16="http://schemas.microsoft.com/office/drawing/2014/main" val="997347438"/>
                    </a:ext>
                  </a:extLst>
                </a:gridCol>
                <a:gridCol w="2150628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Modo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Operación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Descripción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Normal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TX/RX habilitada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WU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“Wake-Up”</a:t>
                      </a:r>
                    </a:p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TX con preámbulo especial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2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WOR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“Wake </a:t>
                      </a:r>
                      <a:r>
                        <a:rPr lang="es-419" sz="1400" dirty="0" err="1">
                          <a:latin typeface="Blinker" panose="02000000000000000000" pitchFamily="2" charset="0"/>
                        </a:rPr>
                        <a:t>on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 Radio”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RX detección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497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3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</a:t>
                      </a:r>
                      <a:r>
                        <a:rPr lang="es-419" sz="1400" dirty="0">
                          <a:latin typeface="+mj-lt"/>
                        </a:rPr>
                        <a:t>&amp;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P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Configuración y programación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</a:tbl>
          </a:graphicData>
        </a:graphic>
      </p:graphicFrame>
      <p:sp>
        <p:nvSpPr>
          <p:cNvPr id="12" name="Rectángulo 11">
            <a:extLst>
              <a:ext uri="{FF2B5EF4-FFF2-40B4-BE49-F238E27FC236}">
                <a16:creationId xmlns:a16="http://schemas.microsoft.com/office/drawing/2014/main" id="{34C4EA9D-F175-7009-3E43-714623D94F39}"/>
              </a:ext>
            </a:extLst>
          </p:cNvPr>
          <p:cNvSpPr/>
          <p:nvPr/>
        </p:nvSpPr>
        <p:spPr>
          <a:xfrm>
            <a:off x="1073051" y="3734488"/>
            <a:ext cx="4650936" cy="10772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66D68F99-C062-65A9-5925-1E4B72B90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250" y="2230665"/>
            <a:ext cx="5503089" cy="402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3496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FB4C47C8-2395-B108-87C2-A46EDCCB35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685" y="2126799"/>
            <a:ext cx="9014690" cy="4548321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Pruebas de comunicación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57D8F78-E9A5-471F-61E2-B12A34AE42A4}"/>
              </a:ext>
            </a:extLst>
          </p:cNvPr>
          <p:cNvSpPr txBox="1"/>
          <p:nvPr/>
        </p:nvSpPr>
        <p:spPr>
          <a:xfrm>
            <a:off x="616780" y="1751247"/>
            <a:ext cx="7492700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 startAt="2"/>
            </a:pPr>
            <a:r>
              <a:rPr lang="es-MX" sz="1800" dirty="0">
                <a:effectLst/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Comunicación BROADCAST – Direcciones 0x0000 y 0xFFFF.</a:t>
            </a:r>
          </a:p>
        </p:txBody>
      </p:sp>
    </p:spTree>
    <p:extLst>
      <p:ext uri="{BB962C8B-B14F-4D97-AF65-F5344CB8AC3E}">
        <p14:creationId xmlns:p14="http://schemas.microsoft.com/office/powerpoint/2010/main" val="33197602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Pruebas de comunicación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RF </a:t>
            </a: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Settings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4D175BE-6B4A-0B10-DD0B-CA02FC5D18C8}"/>
              </a:ext>
            </a:extLst>
          </p:cNvPr>
          <p:cNvSpPr txBox="1"/>
          <p:nvPr/>
        </p:nvSpPr>
        <p:spPr>
          <a:xfrm>
            <a:off x="616780" y="1751247"/>
            <a:ext cx="7492700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 startAt="3"/>
            </a:pPr>
            <a:r>
              <a:rPr lang="es-MX" sz="1800" dirty="0">
                <a:effectLst/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Comunicación punto a punto (Direcciones fijas).</a:t>
            </a:r>
          </a:p>
        </p:txBody>
      </p:sp>
      <p:graphicFrame>
        <p:nvGraphicFramePr>
          <p:cNvPr id="12" name="Tabla 10">
            <a:extLst>
              <a:ext uri="{FF2B5EF4-FFF2-40B4-BE49-F238E27FC236}">
                <a16:creationId xmlns:a16="http://schemas.microsoft.com/office/drawing/2014/main" id="{8B2C2BFE-7821-C30A-FF17-79860A8680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4145531"/>
              </p:ext>
            </p:extLst>
          </p:nvPr>
        </p:nvGraphicFramePr>
        <p:xfrm>
          <a:off x="961948" y="2681487"/>
          <a:ext cx="6039268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5141">
                  <a:extLst>
                    <a:ext uri="{9D8B030D-6E8A-4147-A177-3AD203B41FA5}">
                      <a16:colId xmlns:a16="http://schemas.microsoft.com/office/drawing/2014/main" val="837070493"/>
                    </a:ext>
                  </a:extLst>
                </a:gridCol>
                <a:gridCol w="1817226">
                  <a:extLst>
                    <a:ext uri="{9D8B030D-6E8A-4147-A177-3AD203B41FA5}">
                      <a16:colId xmlns:a16="http://schemas.microsoft.com/office/drawing/2014/main" val="1164266075"/>
                    </a:ext>
                  </a:extLst>
                </a:gridCol>
                <a:gridCol w="2696901">
                  <a:extLst>
                    <a:ext uri="{9D8B030D-6E8A-4147-A177-3AD203B41FA5}">
                      <a16:colId xmlns:a16="http://schemas.microsoft.com/office/drawing/2014/main" val="30372264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Enlace</a:t>
                      </a:r>
                    </a:p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TX - RX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Canal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Dirección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8880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1 - 6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412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A elegir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08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2 - 7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420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A elegir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9277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3 - 8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dirty="0">
                          <a:latin typeface="Blinker" panose="02000000000000000000" pitchFamily="2" charset="0"/>
                        </a:rPr>
                        <a:t>428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dirty="0">
                          <a:latin typeface="Blinker" panose="02000000000000000000" pitchFamily="2" charset="0"/>
                        </a:rPr>
                        <a:t>A elegir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9153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4 - 9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435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A elegir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5534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 ExtraBold" panose="02000000000000000000" pitchFamily="2" charset="0"/>
                        </a:rPr>
                        <a:t>5 - 10</a:t>
                      </a:r>
                      <a:endParaRPr lang="es-MX" dirty="0">
                        <a:latin typeface="Blinker ExtraBold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440 MHz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dirty="0">
                          <a:latin typeface="Blinker" panose="02000000000000000000" pitchFamily="2" charset="0"/>
                        </a:rPr>
                        <a:t>A elegir</a:t>
                      </a:r>
                      <a:endParaRPr lang="es-MX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8412695"/>
                  </a:ext>
                </a:extLst>
              </a:tr>
            </a:tbl>
          </a:graphicData>
        </a:graphic>
      </p:graphicFrame>
      <p:grpSp>
        <p:nvGrpSpPr>
          <p:cNvPr id="36" name="Grupo 35">
            <a:extLst>
              <a:ext uri="{FF2B5EF4-FFF2-40B4-BE49-F238E27FC236}">
                <a16:creationId xmlns:a16="http://schemas.microsoft.com/office/drawing/2014/main" id="{D6EB19D6-21B1-D79C-000E-1A110C4ED7DB}"/>
              </a:ext>
            </a:extLst>
          </p:cNvPr>
          <p:cNvGrpSpPr/>
          <p:nvPr/>
        </p:nvGrpSpPr>
        <p:grpSpPr>
          <a:xfrm>
            <a:off x="7681645" y="2126799"/>
            <a:ext cx="3920165" cy="3327675"/>
            <a:chOff x="7358133" y="2145722"/>
            <a:chExt cx="3920165" cy="3327675"/>
          </a:xfrm>
        </p:grpSpPr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B6D68950-BE00-6C74-4187-39F79CA72676}"/>
                </a:ext>
              </a:extLst>
            </p:cNvPr>
            <p:cNvGrpSpPr/>
            <p:nvPr/>
          </p:nvGrpSpPr>
          <p:grpSpPr>
            <a:xfrm>
              <a:off x="7362740" y="2145722"/>
              <a:ext cx="3915558" cy="1320800"/>
              <a:chOff x="7561982" y="2156817"/>
              <a:chExt cx="3915558" cy="1320800"/>
            </a:xfrm>
          </p:grpSpPr>
          <p:pic>
            <p:nvPicPr>
              <p:cNvPr id="18" name="Imagen 17">
                <a:extLst>
                  <a:ext uri="{FF2B5EF4-FFF2-40B4-BE49-F238E27FC236}">
                    <a16:creationId xmlns:a16="http://schemas.microsoft.com/office/drawing/2014/main" id="{FE42BC2B-4C21-98BA-5AFA-387DE1F45E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61982" y="2418285"/>
                <a:ext cx="1407159" cy="1055369"/>
              </a:xfrm>
              <a:prstGeom prst="rect">
                <a:avLst/>
              </a:prstGeom>
            </p:spPr>
          </p:pic>
          <p:pic>
            <p:nvPicPr>
              <p:cNvPr id="20" name="Imagen 19">
                <a:extLst>
                  <a:ext uri="{FF2B5EF4-FFF2-40B4-BE49-F238E27FC236}">
                    <a16:creationId xmlns:a16="http://schemas.microsoft.com/office/drawing/2014/main" id="{EF4C70D3-ACEA-36D7-53FC-6944DDDE6B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0486940" y="2156817"/>
                <a:ext cx="990600" cy="1320800"/>
              </a:xfrm>
              <a:prstGeom prst="rect">
                <a:avLst/>
              </a:prstGeom>
            </p:spPr>
          </p:pic>
          <p:cxnSp>
            <p:nvCxnSpPr>
              <p:cNvPr id="23" name="Conector recto de flecha 22">
                <a:extLst>
                  <a:ext uri="{FF2B5EF4-FFF2-40B4-BE49-F238E27FC236}">
                    <a16:creationId xmlns:a16="http://schemas.microsoft.com/office/drawing/2014/main" id="{A09C14F7-F4D6-DCD0-14AF-2CA935432E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22841" y="2945970"/>
                <a:ext cx="1517799" cy="0"/>
              </a:xfrm>
              <a:prstGeom prst="straightConnector1">
                <a:avLst/>
              </a:prstGeom>
              <a:ln w="57150">
                <a:solidFill>
                  <a:srgbClr val="8BD0D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o 25">
              <a:extLst>
                <a:ext uri="{FF2B5EF4-FFF2-40B4-BE49-F238E27FC236}">
                  <a16:creationId xmlns:a16="http://schemas.microsoft.com/office/drawing/2014/main" id="{1976E69F-1C56-4619-315A-4A392E543267}"/>
                </a:ext>
              </a:extLst>
            </p:cNvPr>
            <p:cNvGrpSpPr/>
            <p:nvPr/>
          </p:nvGrpSpPr>
          <p:grpSpPr>
            <a:xfrm>
              <a:off x="7358133" y="3108534"/>
              <a:ext cx="3915558" cy="1320800"/>
              <a:chOff x="7561982" y="2156817"/>
              <a:chExt cx="3915558" cy="1320800"/>
            </a:xfrm>
          </p:grpSpPr>
          <p:pic>
            <p:nvPicPr>
              <p:cNvPr id="27" name="Imagen 26">
                <a:extLst>
                  <a:ext uri="{FF2B5EF4-FFF2-40B4-BE49-F238E27FC236}">
                    <a16:creationId xmlns:a16="http://schemas.microsoft.com/office/drawing/2014/main" id="{F1FB048C-11D1-2C54-2016-E1B067AF6C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61982" y="2418285"/>
                <a:ext cx="1407159" cy="1055369"/>
              </a:xfrm>
              <a:prstGeom prst="rect">
                <a:avLst/>
              </a:prstGeom>
            </p:spPr>
          </p:pic>
          <p:pic>
            <p:nvPicPr>
              <p:cNvPr id="28" name="Imagen 27">
                <a:extLst>
                  <a:ext uri="{FF2B5EF4-FFF2-40B4-BE49-F238E27FC236}">
                    <a16:creationId xmlns:a16="http://schemas.microsoft.com/office/drawing/2014/main" id="{1269D074-5516-ACEC-3E7C-4F6A38B86E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0486940" y="2156817"/>
                <a:ext cx="990600" cy="1320800"/>
              </a:xfrm>
              <a:prstGeom prst="rect">
                <a:avLst/>
              </a:prstGeom>
            </p:spPr>
          </p:pic>
          <p:cxnSp>
            <p:nvCxnSpPr>
              <p:cNvPr id="29" name="Conector recto de flecha 28">
                <a:extLst>
                  <a:ext uri="{FF2B5EF4-FFF2-40B4-BE49-F238E27FC236}">
                    <a16:creationId xmlns:a16="http://schemas.microsoft.com/office/drawing/2014/main" id="{242BB1CB-2D2E-7C77-7506-ECE1555476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22841" y="2945970"/>
                <a:ext cx="1517799" cy="0"/>
              </a:xfrm>
              <a:prstGeom prst="straightConnector1">
                <a:avLst/>
              </a:prstGeom>
              <a:ln w="57150">
                <a:solidFill>
                  <a:srgbClr val="8BD0D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upo 31">
              <a:extLst>
                <a:ext uri="{FF2B5EF4-FFF2-40B4-BE49-F238E27FC236}">
                  <a16:creationId xmlns:a16="http://schemas.microsoft.com/office/drawing/2014/main" id="{0E4DD436-47A7-856B-319B-43F4E09D34F4}"/>
                </a:ext>
              </a:extLst>
            </p:cNvPr>
            <p:cNvGrpSpPr/>
            <p:nvPr/>
          </p:nvGrpSpPr>
          <p:grpSpPr>
            <a:xfrm>
              <a:off x="7362740" y="4152597"/>
              <a:ext cx="3915558" cy="1320800"/>
              <a:chOff x="7561982" y="2156817"/>
              <a:chExt cx="3915558" cy="1320800"/>
            </a:xfrm>
          </p:grpSpPr>
          <p:pic>
            <p:nvPicPr>
              <p:cNvPr id="33" name="Imagen 32">
                <a:extLst>
                  <a:ext uri="{FF2B5EF4-FFF2-40B4-BE49-F238E27FC236}">
                    <a16:creationId xmlns:a16="http://schemas.microsoft.com/office/drawing/2014/main" id="{71F863EF-214B-E646-C961-F3BF31A769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61982" y="2418285"/>
                <a:ext cx="1407159" cy="1055369"/>
              </a:xfrm>
              <a:prstGeom prst="rect">
                <a:avLst/>
              </a:prstGeom>
            </p:spPr>
          </p:pic>
          <p:pic>
            <p:nvPicPr>
              <p:cNvPr id="34" name="Imagen 33">
                <a:extLst>
                  <a:ext uri="{FF2B5EF4-FFF2-40B4-BE49-F238E27FC236}">
                    <a16:creationId xmlns:a16="http://schemas.microsoft.com/office/drawing/2014/main" id="{B8BCFBE3-05B1-68C6-9788-D39F2CEED6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0486940" y="2156817"/>
                <a:ext cx="990600" cy="1320800"/>
              </a:xfrm>
              <a:prstGeom prst="rect">
                <a:avLst/>
              </a:prstGeom>
            </p:spPr>
          </p:pic>
          <p:cxnSp>
            <p:nvCxnSpPr>
              <p:cNvPr id="35" name="Conector recto de flecha 34">
                <a:extLst>
                  <a:ext uri="{FF2B5EF4-FFF2-40B4-BE49-F238E27FC236}">
                    <a16:creationId xmlns:a16="http://schemas.microsoft.com/office/drawing/2014/main" id="{A6CB48B4-238D-E6F3-0287-4FF9FA4645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22841" y="2945970"/>
                <a:ext cx="1517799" cy="0"/>
              </a:xfrm>
              <a:prstGeom prst="straightConnector1">
                <a:avLst/>
              </a:prstGeom>
              <a:ln w="57150">
                <a:solidFill>
                  <a:srgbClr val="8BD0D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3301141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1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45D9DDC-D79D-B609-11C7-E442D03F441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86" y="2143700"/>
            <a:ext cx="11100511" cy="437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48948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E76620ED-4393-345B-9931-D84DA96306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426"/>
          <a:stretch/>
        </p:blipFill>
        <p:spPr>
          <a:xfrm>
            <a:off x="4038601" y="2367020"/>
            <a:ext cx="8153400" cy="4109112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2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BCD8AE9-749B-19FD-A5BF-D98F10BDBBA9}"/>
              </a:ext>
            </a:extLst>
          </p:cNvPr>
          <p:cNvSpPr txBox="1"/>
          <p:nvPr/>
        </p:nvSpPr>
        <p:spPr>
          <a:xfrm>
            <a:off x="5545558" y="3982978"/>
            <a:ext cx="216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Modo C</a:t>
            </a: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</a:t>
            </a: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P</a:t>
            </a:r>
          </a:p>
        </p:txBody>
      </p:sp>
      <p:graphicFrame>
        <p:nvGraphicFramePr>
          <p:cNvPr id="17" name="Tabla 13">
            <a:extLst>
              <a:ext uri="{FF2B5EF4-FFF2-40B4-BE49-F238E27FC236}">
                <a16:creationId xmlns:a16="http://schemas.microsoft.com/office/drawing/2014/main" id="{95559253-86CC-0166-D17F-2AFD9A26D473}"/>
              </a:ext>
            </a:extLst>
          </p:cNvPr>
          <p:cNvGraphicFramePr>
            <a:graphicFrameLocks noGrp="1"/>
          </p:cNvGraphicFramePr>
          <p:nvPr/>
        </p:nvGraphicFramePr>
        <p:xfrm>
          <a:off x="684068" y="3686681"/>
          <a:ext cx="4650936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6784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960699">
                  <a:extLst>
                    <a:ext uri="{9D8B030D-6E8A-4147-A177-3AD203B41FA5}">
                      <a16:colId xmlns:a16="http://schemas.microsoft.com/office/drawing/2014/main" val="2959136786"/>
                    </a:ext>
                  </a:extLst>
                </a:gridCol>
                <a:gridCol w="451412">
                  <a:extLst>
                    <a:ext uri="{9D8B030D-6E8A-4147-A177-3AD203B41FA5}">
                      <a16:colId xmlns:a16="http://schemas.microsoft.com/office/drawing/2014/main" val="3481699274"/>
                    </a:ext>
                  </a:extLst>
                </a:gridCol>
                <a:gridCol w="451413">
                  <a:extLst>
                    <a:ext uri="{9D8B030D-6E8A-4147-A177-3AD203B41FA5}">
                      <a16:colId xmlns:a16="http://schemas.microsoft.com/office/drawing/2014/main" val="997347438"/>
                    </a:ext>
                  </a:extLst>
                </a:gridCol>
                <a:gridCol w="2150628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Modo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Operación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Descripción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Normal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TX/RX habilitada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WU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“Wake-Up”</a:t>
                      </a:r>
                    </a:p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TX con preámbulo especial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2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WOR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“Wake </a:t>
                      </a:r>
                      <a:r>
                        <a:rPr lang="es-419" sz="1400" dirty="0" err="1">
                          <a:latin typeface="Blinker" panose="02000000000000000000" pitchFamily="2" charset="0"/>
                        </a:rPr>
                        <a:t>on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 Radio”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RX detección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497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3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</a:t>
                      </a:r>
                      <a:r>
                        <a:rPr lang="es-419" sz="1400" dirty="0">
                          <a:latin typeface="+mj-lt"/>
                        </a:rPr>
                        <a:t>&amp;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P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Configuración y programación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</a:tbl>
          </a:graphicData>
        </a:graphic>
      </p:graphicFrame>
      <p:sp>
        <p:nvSpPr>
          <p:cNvPr id="18" name="Rectángulo 17">
            <a:extLst>
              <a:ext uri="{FF2B5EF4-FFF2-40B4-BE49-F238E27FC236}">
                <a16:creationId xmlns:a16="http://schemas.microsoft.com/office/drawing/2014/main" id="{0EAF046E-9C68-3017-C648-041870FD4E3A}"/>
              </a:ext>
            </a:extLst>
          </p:cNvPr>
          <p:cNvSpPr/>
          <p:nvPr/>
        </p:nvSpPr>
        <p:spPr>
          <a:xfrm>
            <a:off x="684068" y="5445760"/>
            <a:ext cx="4650936" cy="5269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9B1F5FA-6C24-0A83-5739-D4537E21A137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299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B87A9E0-C012-6629-96E2-3D02270D169F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latin typeface="Blinker ExtraLight" panose="02000000000000000000" pitchFamily="2" charset="0"/>
              </a:rPr>
              <a:t>Subsistemas de comunicación incorporados en un </a:t>
            </a:r>
            <a:r>
              <a:rPr lang="es-419" sz="2400" b="1" dirty="0" err="1">
                <a:latin typeface="Blinker ExtraLight" panose="02000000000000000000" pitchFamily="2" charset="0"/>
              </a:rPr>
              <a:t>picosatélite</a:t>
            </a:r>
            <a:endParaRPr lang="es-419" sz="2400" b="1" dirty="0">
              <a:latin typeface="Blinker ExtraLight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263F649-65E9-190D-AEAD-266EBA90D86A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Introducción 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grpSp>
        <p:nvGrpSpPr>
          <p:cNvPr id="31" name="Grupo 30">
            <a:extLst>
              <a:ext uri="{FF2B5EF4-FFF2-40B4-BE49-F238E27FC236}">
                <a16:creationId xmlns:a16="http://schemas.microsoft.com/office/drawing/2014/main" id="{EED50536-AAE4-0857-CED6-3F3D59130B83}"/>
              </a:ext>
            </a:extLst>
          </p:cNvPr>
          <p:cNvGrpSpPr/>
          <p:nvPr/>
        </p:nvGrpSpPr>
        <p:grpSpPr>
          <a:xfrm>
            <a:off x="851620" y="1875513"/>
            <a:ext cx="5343440" cy="1725099"/>
            <a:chOff x="851620" y="1875513"/>
            <a:chExt cx="5343440" cy="1725099"/>
          </a:xfrm>
        </p:grpSpPr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D83A2442-98B3-B161-2D02-A9DB347AAA02}"/>
                </a:ext>
              </a:extLst>
            </p:cNvPr>
            <p:cNvSpPr txBox="1"/>
            <p:nvPr/>
          </p:nvSpPr>
          <p:spPr>
            <a:xfrm>
              <a:off x="851620" y="1875513"/>
              <a:ext cx="5343440" cy="369332"/>
            </a:xfrm>
            <a:prstGeom prst="rect">
              <a:avLst/>
            </a:prstGeom>
            <a:solidFill>
              <a:srgbClr val="445D73"/>
            </a:solidFill>
          </p:spPr>
          <p:txBody>
            <a:bodyPr wrap="square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Light" panose="02000000000000000000" pitchFamily="2" charset="0"/>
                </a:rPr>
                <a:t>Subsistema de Telemetría, Comando y Rango (TC </a:t>
              </a:r>
              <a:r>
                <a:rPr lang="es-419" dirty="0">
                  <a:solidFill>
                    <a:schemeClr val="bg1"/>
                  </a:solidFill>
                  <a:latin typeface="Bahnschrift Light" panose="020B0502040204020203" pitchFamily="34" charset="0"/>
                </a:rPr>
                <a:t>&amp;</a:t>
              </a:r>
              <a:r>
                <a:rPr lang="es-419" b="1" dirty="0">
                  <a:solidFill>
                    <a:schemeClr val="bg1"/>
                  </a:solidFill>
                  <a:latin typeface="Blinker ExtraLight" panose="02000000000000000000" pitchFamily="2" charset="0"/>
                </a:rPr>
                <a:t> R)</a:t>
              </a:r>
              <a:endParaRPr lang="es-MX" b="1" dirty="0">
                <a:solidFill>
                  <a:schemeClr val="bg1"/>
                </a:solidFill>
                <a:latin typeface="Blinker ExtraLight" panose="02000000000000000000" pitchFamily="2" charset="0"/>
              </a:endParaRPr>
            </a:p>
          </p:txBody>
        </p:sp>
        <p:pic>
          <p:nvPicPr>
            <p:cNvPr id="1026" name="Picture 2" descr="Icono Configuración, preferencias, opciones en Various">
              <a:extLst>
                <a:ext uri="{FF2B5EF4-FFF2-40B4-BE49-F238E27FC236}">
                  <a16:creationId xmlns:a16="http://schemas.microsoft.com/office/drawing/2014/main" id="{CA9D46F5-CE17-38BF-D055-7A117805EE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84599" y="2409678"/>
              <a:ext cx="984604" cy="9846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Icono de la salud, salud, el corazón, amor, médico, médica, tasa de">
              <a:extLst>
                <a:ext uri="{FF2B5EF4-FFF2-40B4-BE49-F238E27FC236}">
                  <a16:creationId xmlns:a16="http://schemas.microsoft.com/office/drawing/2014/main" id="{3F60678D-7CC0-3222-D6BF-4032A09F15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73262" y="2321117"/>
              <a:ext cx="1169437" cy="11694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cono la construccion, proyecto, plan, el arquitecto, el diseño, desarrollo, documento, estado de">
              <a:extLst>
                <a:ext uri="{FF2B5EF4-FFF2-40B4-BE49-F238E27FC236}">
                  <a16:creationId xmlns:a16="http://schemas.microsoft.com/office/drawing/2014/main" id="{DE8D8083-1875-C941-7030-BD12AD7E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68259" y="2346900"/>
              <a:ext cx="1110161" cy="1110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BBAE207C-40E1-A32A-4E1E-6E2C8640E84F}"/>
                </a:ext>
              </a:extLst>
            </p:cNvPr>
            <p:cNvSpPr/>
            <p:nvPr/>
          </p:nvSpPr>
          <p:spPr>
            <a:xfrm>
              <a:off x="851620" y="1875513"/>
              <a:ext cx="5343440" cy="17250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2" name="Grupo 31">
            <a:extLst>
              <a:ext uri="{FF2B5EF4-FFF2-40B4-BE49-F238E27FC236}">
                <a16:creationId xmlns:a16="http://schemas.microsoft.com/office/drawing/2014/main" id="{4DA5707E-C3C8-8815-94DD-D7875CB14923}"/>
              </a:ext>
            </a:extLst>
          </p:cNvPr>
          <p:cNvGrpSpPr/>
          <p:nvPr/>
        </p:nvGrpSpPr>
        <p:grpSpPr>
          <a:xfrm>
            <a:off x="851620" y="4352706"/>
            <a:ext cx="5343440" cy="1725099"/>
            <a:chOff x="851620" y="4352706"/>
            <a:chExt cx="5343440" cy="1725099"/>
          </a:xfrm>
        </p:grpSpPr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04905E81-70BB-1BD1-D30C-C87F5E3C15D9}"/>
                </a:ext>
              </a:extLst>
            </p:cNvPr>
            <p:cNvSpPr txBox="1"/>
            <p:nvPr/>
          </p:nvSpPr>
          <p:spPr>
            <a:xfrm>
              <a:off x="851620" y="4352707"/>
              <a:ext cx="5343440" cy="369332"/>
            </a:xfrm>
            <a:prstGeom prst="rect">
              <a:avLst/>
            </a:prstGeom>
            <a:solidFill>
              <a:srgbClr val="445D73"/>
            </a:solidFill>
          </p:spPr>
          <p:txBody>
            <a:bodyPr wrap="square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Light" panose="02000000000000000000" pitchFamily="2" charset="0"/>
                </a:rPr>
                <a:t>Subsistema de Comunicaciones</a:t>
              </a:r>
              <a:endParaRPr lang="es-MX" b="1" dirty="0">
                <a:solidFill>
                  <a:schemeClr val="bg1"/>
                </a:solidFill>
                <a:latin typeface="Blinker ExtraLight" panose="02000000000000000000" pitchFamily="2" charset="0"/>
              </a:endParaRPr>
            </a:p>
          </p:txBody>
        </p:sp>
        <p:grpSp>
          <p:nvGrpSpPr>
            <p:cNvPr id="26" name="Grupo 25">
              <a:extLst>
                <a:ext uri="{FF2B5EF4-FFF2-40B4-BE49-F238E27FC236}">
                  <a16:creationId xmlns:a16="http://schemas.microsoft.com/office/drawing/2014/main" id="{1D2AFD75-0084-8A4B-405A-25D9D43C704F}"/>
                </a:ext>
              </a:extLst>
            </p:cNvPr>
            <p:cNvGrpSpPr/>
            <p:nvPr/>
          </p:nvGrpSpPr>
          <p:grpSpPr>
            <a:xfrm>
              <a:off x="1973819" y="4915944"/>
              <a:ext cx="3099039" cy="1048338"/>
              <a:chOff x="1794361" y="4938804"/>
              <a:chExt cx="3099039" cy="1048338"/>
            </a:xfrm>
          </p:grpSpPr>
          <p:pic>
            <p:nvPicPr>
              <p:cNvPr id="1032" name="Picture 8" descr="Icono Datos, almacenamiento, base de datos, bd">
                <a:extLst>
                  <a:ext uri="{FF2B5EF4-FFF2-40B4-BE49-F238E27FC236}">
                    <a16:creationId xmlns:a16="http://schemas.microsoft.com/office/drawing/2014/main" id="{99955E9A-315F-934B-1346-AEE680C18A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94361" y="4938804"/>
                <a:ext cx="1048338" cy="104833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5" name="CuadroTexto 24">
                <a:extLst>
                  <a:ext uri="{FF2B5EF4-FFF2-40B4-BE49-F238E27FC236}">
                    <a16:creationId xmlns:a16="http://schemas.microsoft.com/office/drawing/2014/main" id="{85422A75-7B7E-C05C-8142-D7ECCB5EB5E1}"/>
                  </a:ext>
                </a:extLst>
              </p:cNvPr>
              <p:cNvSpPr txBox="1"/>
              <p:nvPr/>
            </p:nvSpPr>
            <p:spPr>
              <a:xfrm>
                <a:off x="2740243" y="5257783"/>
                <a:ext cx="21531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b="1" dirty="0">
                    <a:latin typeface="Blinker ExtraLight" panose="02000000000000000000" pitchFamily="2" charset="0"/>
                  </a:rPr>
                  <a:t>Datos de carga útil</a:t>
                </a:r>
                <a:endParaRPr lang="es-MX" b="1" dirty="0">
                  <a:latin typeface="Blinker ExtraLight" panose="02000000000000000000" pitchFamily="2" charset="0"/>
                </a:endParaRPr>
              </a:p>
            </p:txBody>
          </p:sp>
        </p:grpSp>
        <p:sp>
          <p:nvSpPr>
            <p:cNvPr id="28" name="Rectángulo 27">
              <a:extLst>
                <a:ext uri="{FF2B5EF4-FFF2-40B4-BE49-F238E27FC236}">
                  <a16:creationId xmlns:a16="http://schemas.microsoft.com/office/drawing/2014/main" id="{E1E4C3ED-63AD-1992-8F8D-797F0C71C284}"/>
                </a:ext>
              </a:extLst>
            </p:cNvPr>
            <p:cNvSpPr/>
            <p:nvPr/>
          </p:nvSpPr>
          <p:spPr>
            <a:xfrm>
              <a:off x="851620" y="4352706"/>
              <a:ext cx="5343440" cy="17250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0" name="Grupo 29">
            <a:extLst>
              <a:ext uri="{FF2B5EF4-FFF2-40B4-BE49-F238E27FC236}">
                <a16:creationId xmlns:a16="http://schemas.microsoft.com/office/drawing/2014/main" id="{D699265D-EB30-5E36-AE1E-56C97B7AAF1D}"/>
              </a:ext>
            </a:extLst>
          </p:cNvPr>
          <p:cNvGrpSpPr/>
          <p:nvPr/>
        </p:nvGrpSpPr>
        <p:grpSpPr>
          <a:xfrm>
            <a:off x="7916688" y="3272395"/>
            <a:ext cx="2851510" cy="1777451"/>
            <a:chOff x="8391250" y="3272395"/>
            <a:chExt cx="2851510" cy="1777451"/>
          </a:xfrm>
        </p:grpSpPr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C9E47CBD-CAA4-9F91-CAED-93209BFC9754}"/>
                </a:ext>
              </a:extLst>
            </p:cNvPr>
            <p:cNvSpPr txBox="1"/>
            <p:nvPr/>
          </p:nvSpPr>
          <p:spPr>
            <a:xfrm>
              <a:off x="8391250" y="3272395"/>
              <a:ext cx="2844800" cy="369332"/>
            </a:xfrm>
            <a:prstGeom prst="rect">
              <a:avLst/>
            </a:prstGeom>
            <a:solidFill>
              <a:srgbClr val="445D73"/>
            </a:solidFill>
          </p:spPr>
          <p:txBody>
            <a:bodyPr wrap="square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Light" panose="02000000000000000000" pitchFamily="2" charset="0"/>
                </a:rPr>
                <a:t>Subsistema de antenas</a:t>
              </a:r>
              <a:endParaRPr lang="es-MX" b="1" dirty="0">
                <a:solidFill>
                  <a:schemeClr val="bg1"/>
                </a:solidFill>
                <a:latin typeface="Blinker ExtraLight" panose="02000000000000000000" pitchFamily="2" charset="0"/>
              </a:endParaRPr>
            </a:p>
          </p:txBody>
        </p:sp>
        <p:pic>
          <p:nvPicPr>
            <p:cNvPr id="1034" name="Picture 10" descr="antena icono gratis">
              <a:extLst>
                <a:ext uri="{FF2B5EF4-FFF2-40B4-BE49-F238E27FC236}">
                  <a16:creationId xmlns:a16="http://schemas.microsoft.com/office/drawing/2014/main" id="{D9A048B0-72D6-4F29-B951-DCB8569DB2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08890" y="3640327"/>
              <a:ext cx="1409519" cy="14095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ángulo 28">
              <a:extLst>
                <a:ext uri="{FF2B5EF4-FFF2-40B4-BE49-F238E27FC236}">
                  <a16:creationId xmlns:a16="http://schemas.microsoft.com/office/drawing/2014/main" id="{4E47CC26-C8EB-9CF4-0041-9718661B0971}"/>
                </a:ext>
              </a:extLst>
            </p:cNvPr>
            <p:cNvSpPr/>
            <p:nvPr/>
          </p:nvSpPr>
          <p:spPr>
            <a:xfrm>
              <a:off x="8397960" y="3296559"/>
              <a:ext cx="2844800" cy="17250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7" name="Grupo 36">
            <a:extLst>
              <a:ext uri="{FF2B5EF4-FFF2-40B4-BE49-F238E27FC236}">
                <a16:creationId xmlns:a16="http://schemas.microsoft.com/office/drawing/2014/main" id="{DB5586F1-1B76-1066-FF3E-69B7751B9AF2}"/>
              </a:ext>
            </a:extLst>
          </p:cNvPr>
          <p:cNvGrpSpPr/>
          <p:nvPr/>
        </p:nvGrpSpPr>
        <p:grpSpPr>
          <a:xfrm>
            <a:off x="6677867" y="3647856"/>
            <a:ext cx="720000" cy="720000"/>
            <a:chOff x="7164006" y="2294178"/>
            <a:chExt cx="720000" cy="720000"/>
          </a:xfrm>
        </p:grpSpPr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E81525E2-6C56-8F9C-3CB4-54EAA4E9E979}"/>
                </a:ext>
              </a:extLst>
            </p:cNvPr>
            <p:cNvCxnSpPr/>
            <p:nvPr/>
          </p:nvCxnSpPr>
          <p:spPr>
            <a:xfrm>
              <a:off x="7511969" y="2294178"/>
              <a:ext cx="0" cy="72000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50F3D7AF-E4DD-B8D1-D891-6EB303A6DAB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24006" y="2294178"/>
              <a:ext cx="0" cy="72000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Conector: angular 10">
            <a:extLst>
              <a:ext uri="{FF2B5EF4-FFF2-40B4-BE49-F238E27FC236}">
                <a16:creationId xmlns:a16="http://schemas.microsoft.com/office/drawing/2014/main" id="{F1106183-7BB6-D05D-8527-0DC4047A3037}"/>
              </a:ext>
            </a:extLst>
          </p:cNvPr>
          <p:cNvCxnSpPr/>
          <p:nvPr/>
        </p:nvCxnSpPr>
        <p:spPr>
          <a:xfrm>
            <a:off x="7043722" y="2511217"/>
            <a:ext cx="1759352" cy="613458"/>
          </a:xfrm>
          <a:prstGeom prst="bentConnector3">
            <a:avLst/>
          </a:prstGeom>
          <a:ln w="571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: angular 12">
            <a:extLst>
              <a:ext uri="{FF2B5EF4-FFF2-40B4-BE49-F238E27FC236}">
                <a16:creationId xmlns:a16="http://schemas.microsoft.com/office/drawing/2014/main" id="{73AA2327-6490-B402-4490-230EA2F868E5}"/>
              </a:ext>
            </a:extLst>
          </p:cNvPr>
          <p:cNvCxnSpPr>
            <a:cxnSpLocks/>
          </p:cNvCxnSpPr>
          <p:nvPr/>
        </p:nvCxnSpPr>
        <p:spPr>
          <a:xfrm flipV="1">
            <a:off x="7045238" y="5156534"/>
            <a:ext cx="1759352" cy="613458"/>
          </a:xfrm>
          <a:prstGeom prst="bentConnector3">
            <a:avLst/>
          </a:prstGeom>
          <a:ln w="571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5A00299-A470-47B2-1739-472E75AD9407}"/>
              </a:ext>
            </a:extLst>
          </p:cNvPr>
          <p:cNvSpPr txBox="1"/>
          <p:nvPr/>
        </p:nvSpPr>
        <p:spPr>
          <a:xfrm>
            <a:off x="6988570" y="1945638"/>
            <a:ext cx="1856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1400" b="1" dirty="0">
                <a:latin typeface="Blinker ExtraLight" panose="02000000000000000000" pitchFamily="2" charset="0"/>
              </a:rPr>
              <a:t>Baja tasa de datos</a:t>
            </a:r>
          </a:p>
          <a:p>
            <a:r>
              <a:rPr lang="es-419" sz="1400" b="1" dirty="0">
                <a:latin typeface="Blinker ExtraLight" panose="02000000000000000000" pitchFamily="2" charset="0"/>
              </a:rPr>
              <a:t>Ej. Banda de </a:t>
            </a:r>
            <a:r>
              <a:rPr lang="es-419" sz="1400" b="1" dirty="0">
                <a:latin typeface="Blinker ExtraBold" panose="02000000000000000000" pitchFamily="2" charset="0"/>
              </a:rPr>
              <a:t>433</a:t>
            </a:r>
            <a:r>
              <a:rPr lang="es-419" sz="1400" b="1" dirty="0">
                <a:latin typeface="Blinker ExtraLight" panose="02000000000000000000" pitchFamily="2" charset="0"/>
              </a:rPr>
              <a:t> </a:t>
            </a:r>
            <a:r>
              <a:rPr lang="es-419" sz="1400" b="1" dirty="0">
                <a:latin typeface="Blinker ExtraBold" panose="02000000000000000000" pitchFamily="2" charset="0"/>
              </a:rPr>
              <a:t>MHz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A361D4F-AF8F-37C6-788D-DC9E0E3E027E}"/>
              </a:ext>
            </a:extLst>
          </p:cNvPr>
          <p:cNvSpPr txBox="1"/>
          <p:nvPr/>
        </p:nvSpPr>
        <p:spPr>
          <a:xfrm>
            <a:off x="6946837" y="5813822"/>
            <a:ext cx="2706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1400" b="1" dirty="0">
                <a:latin typeface="Blinker ExtraLight" panose="02000000000000000000" pitchFamily="2" charset="0"/>
              </a:rPr>
              <a:t>Alta tasa de datos</a:t>
            </a:r>
          </a:p>
          <a:p>
            <a:r>
              <a:rPr lang="es-419" sz="1400" b="1" dirty="0">
                <a:latin typeface="Blinker ExtraLight" panose="02000000000000000000" pitchFamily="2" charset="0"/>
              </a:rPr>
              <a:t>Ej. Banda L, S, C,  X, </a:t>
            </a:r>
            <a:r>
              <a:rPr lang="es-419" sz="1400" b="1" dirty="0" err="1">
                <a:latin typeface="Blinker ExtraLight" panose="02000000000000000000" pitchFamily="2" charset="0"/>
              </a:rPr>
              <a:t>Ku</a:t>
            </a:r>
            <a:r>
              <a:rPr lang="es-419" sz="1400" b="1" dirty="0">
                <a:latin typeface="Blinker ExtraLight" panose="02000000000000000000" pitchFamily="2" charset="0"/>
              </a:rPr>
              <a:t>, K, Ka,</a:t>
            </a:r>
            <a:endParaRPr lang="es-419" sz="1400" b="1" dirty="0">
              <a:latin typeface="Blinker ExtraBold" panose="02000000000000000000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5F1D50C-D7A1-81CA-5F48-E8DE9AA8CB1A}"/>
              </a:ext>
            </a:extLst>
          </p:cNvPr>
          <p:cNvSpPr txBox="1"/>
          <p:nvPr/>
        </p:nvSpPr>
        <p:spPr>
          <a:xfrm>
            <a:off x="10774908" y="3798709"/>
            <a:ext cx="10517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1400" b="1" dirty="0">
                <a:latin typeface="Blinker ExtraLight" panose="02000000000000000000" pitchFamily="2" charset="0"/>
              </a:rPr>
              <a:t>Monopolo</a:t>
            </a:r>
          </a:p>
          <a:p>
            <a:r>
              <a:rPr lang="es-419" sz="1400" b="1" dirty="0">
                <a:latin typeface="Blinker ExtraLight" panose="02000000000000000000" pitchFamily="2" charset="0"/>
              </a:rPr>
              <a:t>Dipolo</a:t>
            </a:r>
          </a:p>
          <a:p>
            <a:r>
              <a:rPr lang="es-419" sz="1400" b="1" dirty="0" err="1">
                <a:latin typeface="Blinker ExtraLight" panose="02000000000000000000" pitchFamily="2" charset="0"/>
              </a:rPr>
              <a:t>Patch</a:t>
            </a:r>
            <a:endParaRPr lang="es-419" sz="1400" b="1" dirty="0">
              <a:latin typeface="Blinker Extra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55840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26CB06A-D05D-4A76-3C7A-5392B9FAA78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7" y="2384748"/>
            <a:ext cx="9053050" cy="4009607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3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6568110-6B31-438B-6FFD-B40BCF026D05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60861A0-110B-E059-572C-A626CBC306F0}"/>
              </a:ext>
            </a:extLst>
          </p:cNvPr>
          <p:cNvSpPr txBox="1"/>
          <p:nvPr/>
        </p:nvSpPr>
        <p:spPr>
          <a:xfrm>
            <a:off x="8299048" y="2490338"/>
            <a:ext cx="356783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Nota: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MX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Para poder realizar la configuración y programación de parámetros de los radios a través de comandos hexadecimales, es necesario que la tasa de transmisión de datos del puerto serial esté configurada en </a:t>
            </a:r>
            <a:r>
              <a:rPr lang="es-MX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9600 </a:t>
            </a:r>
            <a:r>
              <a:rPr lang="es-MX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baud</a:t>
            </a:r>
            <a:r>
              <a:rPr lang="es-MX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, 8N1</a:t>
            </a:r>
            <a:r>
              <a:rPr lang="es-MX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. </a:t>
            </a:r>
            <a:endParaRPr lang="es-419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Extra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16367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991986" y="3353268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4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6568110-6B31-438B-6FFD-B40BCF026D05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5A03E99E-DF45-C747-3D23-E9F7F3BD75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674" y="1609841"/>
            <a:ext cx="6496365" cy="480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405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6568110-6B31-438B-6FFD-B40BCF026D05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aphicFrame>
        <p:nvGraphicFramePr>
          <p:cNvPr id="6" name="Tabla 13">
            <a:extLst>
              <a:ext uri="{FF2B5EF4-FFF2-40B4-BE49-F238E27FC236}">
                <a16:creationId xmlns:a16="http://schemas.microsoft.com/office/drawing/2014/main" id="{07C5BF39-E4EB-38E8-EB14-28C2339CBB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6252314"/>
              </p:ext>
            </p:extLst>
          </p:nvPr>
        </p:nvGraphicFramePr>
        <p:xfrm>
          <a:off x="2795808" y="1700222"/>
          <a:ext cx="6600384" cy="460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6420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4953964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</a:tblGrid>
              <a:tr h="482906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Parámetros de instrucción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Descripción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C0 + Parámetros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b="1" dirty="0">
                          <a:latin typeface="Blinker" panose="02000000000000000000" pitchFamily="2" charset="0"/>
                        </a:rPr>
                        <a:t>C0 + 5 Bytes </a:t>
                      </a:r>
                      <a:r>
                        <a:rPr lang="es-MX" sz="1400" dirty="0">
                          <a:latin typeface="Blinker" panose="02000000000000000000" pitchFamily="2" charset="0"/>
                        </a:rPr>
                        <a:t>en formato hexadecimal. Un total de 6 Bytes deben</a:t>
                      </a:r>
                    </a:p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ser mandados a manera de cadena.</a:t>
                      </a:r>
                    </a:p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(Los parámetros son guardados aún y cuando se apague el radio)</a:t>
                      </a:r>
                    </a:p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Ej. C0 00 00 1C 17 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C1 + C1 + C1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Cadena de tres C1 consecutivos en formato hexadecimal.</a:t>
                      </a:r>
                    </a:p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El modulo responderá con la cadena de parámetros de la</a:t>
                      </a:r>
                    </a:p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configuración actual que tenga el radio.</a:t>
                      </a:r>
                    </a:p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Ej. C0 00 00 1C 17 45</a:t>
                      </a:r>
                      <a:endParaRPr lang="es-419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C2 + Parámetros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b="1" dirty="0">
                          <a:latin typeface="Blinker" panose="02000000000000000000" pitchFamily="2" charset="0"/>
                        </a:rPr>
                        <a:t>C2 + 5 Bytes </a:t>
                      </a:r>
                      <a:r>
                        <a:rPr lang="es-MX" sz="1400" dirty="0">
                          <a:latin typeface="Blinker" panose="02000000000000000000" pitchFamily="2" charset="0"/>
                        </a:rPr>
                        <a:t>en formato hexadecimal. Un total de 6 Bytes deben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>
                          <a:latin typeface="Blinker" panose="02000000000000000000" pitchFamily="2" charset="0"/>
                        </a:rPr>
                        <a:t>ser mandados a manera de cadena.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>
                          <a:latin typeface="Blinker" panose="02000000000000000000" pitchFamily="2" charset="0"/>
                        </a:rPr>
                        <a:t>(Los parámetros </a:t>
                      </a:r>
                      <a:r>
                        <a:rPr lang="es-MX" sz="1400" b="1" dirty="0">
                          <a:latin typeface="Blinker" panose="02000000000000000000" pitchFamily="2" charset="0"/>
                        </a:rPr>
                        <a:t>NO</a:t>
                      </a:r>
                      <a:r>
                        <a:rPr lang="es-MX" sz="1400" dirty="0">
                          <a:latin typeface="Blinker" panose="02000000000000000000" pitchFamily="2" charset="0"/>
                        </a:rPr>
                        <a:t> son guardados cuando se apague el radio)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>
                          <a:latin typeface="Blinker" panose="02000000000000000000" pitchFamily="2" charset="0"/>
                        </a:rPr>
                        <a:t>Ej. C2 00 00 1A 17 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497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C3 + C3 + C3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Cadena de tres C3 consecutivos en formato hexadecimal.</a:t>
                      </a:r>
                    </a:p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El módulo responderá con la información de la versión del radio.</a:t>
                      </a:r>
                    </a:p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Ej. C3 32 44 1E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sz="1400" b="1" dirty="0">
                          <a:latin typeface="Blinker" panose="02000000000000000000" pitchFamily="2" charset="0"/>
                        </a:rPr>
                        <a:t>C4 + C4 + C4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Cadena de tres C4 consecutivos en formato hexadecimal.</a:t>
                      </a:r>
                    </a:p>
                    <a:p>
                      <a:pPr algn="ctr"/>
                      <a:r>
                        <a:rPr lang="es-MX" sz="1400" dirty="0">
                          <a:latin typeface="Blinker" panose="02000000000000000000" pitchFamily="2" charset="0"/>
                        </a:rPr>
                        <a:t>El módulo se reiniciará una vez.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642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46707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6568110-6B31-438B-6FFD-B40BCF026D05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1CFECB4A-CC18-EE62-DE8C-99167A4A7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897140" y="1641925"/>
            <a:ext cx="3864035" cy="3667700"/>
          </a:xfrm>
          <a:prstGeom prst="rect">
            <a:avLst/>
          </a:prstGeom>
        </p:spPr>
      </p:pic>
      <p:grpSp>
        <p:nvGrpSpPr>
          <p:cNvPr id="27" name="Grupo 26">
            <a:extLst>
              <a:ext uri="{FF2B5EF4-FFF2-40B4-BE49-F238E27FC236}">
                <a16:creationId xmlns:a16="http://schemas.microsoft.com/office/drawing/2014/main" id="{F075452F-25C0-9576-CA94-9DBEB0DF8F88}"/>
              </a:ext>
            </a:extLst>
          </p:cNvPr>
          <p:cNvGrpSpPr/>
          <p:nvPr/>
        </p:nvGrpSpPr>
        <p:grpSpPr>
          <a:xfrm>
            <a:off x="1939889" y="1543757"/>
            <a:ext cx="3857056" cy="5294085"/>
            <a:chOff x="1147409" y="1543757"/>
            <a:chExt cx="3857056" cy="5294085"/>
          </a:xfrm>
        </p:grpSpPr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E7A16933-A47C-4763-F352-D07EEECBE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5400000">
              <a:off x="428895" y="2262272"/>
              <a:ext cx="5294084" cy="3857056"/>
            </a:xfrm>
            <a:prstGeom prst="rect">
              <a:avLst/>
            </a:prstGeom>
          </p:spPr>
        </p:pic>
        <p:cxnSp>
          <p:nvCxnSpPr>
            <p:cNvPr id="25" name="Conector recto 24">
              <a:extLst>
                <a:ext uri="{FF2B5EF4-FFF2-40B4-BE49-F238E27FC236}">
                  <a16:creationId xmlns:a16="http://schemas.microsoft.com/office/drawing/2014/main" id="{CA568912-5258-666A-F471-4F203DDF1DD4}"/>
                </a:ext>
              </a:extLst>
            </p:cNvPr>
            <p:cNvCxnSpPr>
              <a:cxnSpLocks/>
            </p:cNvCxnSpPr>
            <p:nvPr/>
          </p:nvCxnSpPr>
          <p:spPr>
            <a:xfrm>
              <a:off x="1147409" y="1543757"/>
              <a:ext cx="0" cy="529408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8830454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991986" y="3353268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5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6568110-6B31-438B-6FFD-B40BCF026D05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745E12AC-8841-C00E-30EB-FE5B7D3CA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957" y="1271766"/>
            <a:ext cx="4807986" cy="5118375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56CC4E05-C360-F9F0-B2F0-5FBF9F1E2CC8}"/>
              </a:ext>
            </a:extLst>
          </p:cNvPr>
          <p:cNvSpPr txBox="1"/>
          <p:nvPr/>
        </p:nvSpPr>
        <p:spPr>
          <a:xfrm>
            <a:off x="8624350" y="3428999"/>
            <a:ext cx="3567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Comprobación de comunicación con el radio.</a:t>
            </a:r>
            <a:endParaRPr lang="es-419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Extra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5524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8925341" y="1833446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6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6568110-6B31-438B-6FFD-B40BCF026D05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aphicFrame>
        <p:nvGraphicFramePr>
          <p:cNvPr id="25" name="Tabla 13">
            <a:extLst>
              <a:ext uri="{FF2B5EF4-FFF2-40B4-BE49-F238E27FC236}">
                <a16:creationId xmlns:a16="http://schemas.microsoft.com/office/drawing/2014/main" id="{8883CCD1-B814-8257-526A-825304E62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5634239"/>
              </p:ext>
            </p:extLst>
          </p:nvPr>
        </p:nvGraphicFramePr>
        <p:xfrm>
          <a:off x="562060" y="1671396"/>
          <a:ext cx="6088879" cy="19229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879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98237559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96702940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34500698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71351007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045777116"/>
                    </a:ext>
                  </a:extLst>
                </a:gridCol>
              </a:tblGrid>
              <a:tr h="482906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BYTE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2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3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4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5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Ej. Cadena (HEX)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C0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00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00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1C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17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47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Cadena recibida (HEX)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544DC1AE-ABFD-9C46-4874-1BEB2E6152B0}"/>
              </a:ext>
            </a:extLst>
          </p:cNvPr>
          <p:cNvSpPr txBox="1"/>
          <p:nvPr/>
        </p:nvSpPr>
        <p:spPr>
          <a:xfrm>
            <a:off x="7501426" y="2668502"/>
            <a:ext cx="3567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Interpretar la configuración actual del radio</a:t>
            </a:r>
            <a:endParaRPr lang="es-419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ExtraLight" panose="02000000000000000000" pitchFamily="2" charset="0"/>
            </a:endParaRPr>
          </a:p>
        </p:txBody>
      </p:sp>
      <p:graphicFrame>
        <p:nvGraphicFramePr>
          <p:cNvPr id="11" name="Tabla 11">
            <a:extLst>
              <a:ext uri="{FF2B5EF4-FFF2-40B4-BE49-F238E27FC236}">
                <a16:creationId xmlns:a16="http://schemas.microsoft.com/office/drawing/2014/main" id="{FEAB84C1-B4A2-69E4-3FCE-9CB860782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9337996"/>
              </p:ext>
            </p:extLst>
          </p:nvPr>
        </p:nvGraphicFramePr>
        <p:xfrm>
          <a:off x="562060" y="3709772"/>
          <a:ext cx="5387327" cy="25958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64931">
                  <a:extLst>
                    <a:ext uri="{9D8B030D-6E8A-4147-A177-3AD203B41FA5}">
                      <a16:colId xmlns:a16="http://schemas.microsoft.com/office/drawing/2014/main" val="2009968105"/>
                    </a:ext>
                  </a:extLst>
                </a:gridCol>
                <a:gridCol w="2722396">
                  <a:extLst>
                    <a:ext uri="{9D8B030D-6E8A-4147-A177-3AD203B41FA5}">
                      <a16:colId xmlns:a16="http://schemas.microsoft.com/office/drawing/2014/main" val="21944876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Parámetro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419" dirty="0"/>
                        <a:t>Valor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586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Almacenamiento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b="1" dirty="0">
                          <a:solidFill>
                            <a:srgbClr val="445D73"/>
                          </a:solidFill>
                        </a:rPr>
                        <a:t>Permanente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138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Dirección alta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b="1" dirty="0">
                          <a:solidFill>
                            <a:srgbClr val="445D73"/>
                          </a:solidFill>
                        </a:rPr>
                        <a:t>00H -</a:t>
                      </a:r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&gt; 0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274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Dirección baja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b="1" dirty="0">
                          <a:solidFill>
                            <a:srgbClr val="445D73"/>
                          </a:solidFill>
                        </a:rPr>
                        <a:t>00H -</a:t>
                      </a:r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&gt; 0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543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Paridad UART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8N1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3120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Tasa UART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9600 Bauds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056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Tasa de datos (aire)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9.6 kbps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419423"/>
                  </a:ext>
                </a:extLst>
              </a:tr>
            </a:tbl>
          </a:graphicData>
        </a:graphic>
      </p:graphicFrame>
      <p:graphicFrame>
        <p:nvGraphicFramePr>
          <p:cNvPr id="14" name="Tabla 11">
            <a:extLst>
              <a:ext uri="{FF2B5EF4-FFF2-40B4-BE49-F238E27FC236}">
                <a16:creationId xmlns:a16="http://schemas.microsoft.com/office/drawing/2014/main" id="{ACB255DF-BB83-A55D-6D14-27D5408E4E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739160"/>
              </p:ext>
            </p:extLst>
          </p:nvPr>
        </p:nvGraphicFramePr>
        <p:xfrm>
          <a:off x="6111904" y="3710399"/>
          <a:ext cx="5387327" cy="25958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64931">
                  <a:extLst>
                    <a:ext uri="{9D8B030D-6E8A-4147-A177-3AD203B41FA5}">
                      <a16:colId xmlns:a16="http://schemas.microsoft.com/office/drawing/2014/main" val="2009968105"/>
                    </a:ext>
                  </a:extLst>
                </a:gridCol>
                <a:gridCol w="2722396">
                  <a:extLst>
                    <a:ext uri="{9D8B030D-6E8A-4147-A177-3AD203B41FA5}">
                      <a16:colId xmlns:a16="http://schemas.microsoft.com/office/drawing/2014/main" val="21944876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Parámetro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419" dirty="0"/>
                        <a:t>Valor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586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Frecuencia de operación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433 MHz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138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Modo de transmisión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solidFill>
                            <a:srgbClr val="445D73"/>
                          </a:solidFill>
                        </a:rPr>
                        <a:t>Transparente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274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Modo IO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Push-Pull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543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Periodo WOR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250 </a:t>
                      </a:r>
                      <a:r>
                        <a:rPr lang="en-US" b="1" dirty="0" err="1">
                          <a:solidFill>
                            <a:srgbClr val="445D73"/>
                          </a:solidFill>
                        </a:rPr>
                        <a:t>ms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3120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FEC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ON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056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Potencia de transmisión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+21 dBm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4194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033511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6568110-6B31-438B-6FFD-B40BCF026D05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aphicFrame>
        <p:nvGraphicFramePr>
          <p:cNvPr id="25" name="Tabla 13">
            <a:extLst>
              <a:ext uri="{FF2B5EF4-FFF2-40B4-BE49-F238E27FC236}">
                <a16:creationId xmlns:a16="http://schemas.microsoft.com/office/drawing/2014/main" id="{8883CCD1-B814-8257-526A-825304E62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9214405"/>
              </p:ext>
            </p:extLst>
          </p:nvPr>
        </p:nvGraphicFramePr>
        <p:xfrm>
          <a:off x="562060" y="3428999"/>
          <a:ext cx="6088879" cy="12029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879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98237559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96702940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34500698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71351007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045777116"/>
                    </a:ext>
                  </a:extLst>
                </a:gridCol>
              </a:tblGrid>
              <a:tr h="482906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BYTE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2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3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4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5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Ej. Cadena (HEX)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C0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00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00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1C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17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47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</a:tbl>
          </a:graphicData>
        </a:graphic>
      </p:graphicFrame>
      <p:pic>
        <p:nvPicPr>
          <p:cNvPr id="15" name="Imagen 14">
            <a:extLst>
              <a:ext uri="{FF2B5EF4-FFF2-40B4-BE49-F238E27FC236}">
                <a16:creationId xmlns:a16="http://schemas.microsoft.com/office/drawing/2014/main" id="{112D6C59-C12B-4B2C-6DAC-9A536E751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6561" y="1559314"/>
            <a:ext cx="5200710" cy="4767317"/>
          </a:xfrm>
          <a:prstGeom prst="rect">
            <a:avLst/>
          </a:prstGeom>
        </p:spPr>
      </p:pic>
      <p:grpSp>
        <p:nvGrpSpPr>
          <p:cNvPr id="19" name="Grupo 18">
            <a:extLst>
              <a:ext uri="{FF2B5EF4-FFF2-40B4-BE49-F238E27FC236}">
                <a16:creationId xmlns:a16="http://schemas.microsoft.com/office/drawing/2014/main" id="{E3B1D37F-1009-ECCF-E4C7-B13B84AE0742}"/>
              </a:ext>
            </a:extLst>
          </p:cNvPr>
          <p:cNvGrpSpPr/>
          <p:nvPr/>
        </p:nvGrpSpPr>
        <p:grpSpPr>
          <a:xfrm>
            <a:off x="7274560" y="2113280"/>
            <a:ext cx="4693010" cy="612854"/>
            <a:chOff x="7274560" y="2113280"/>
            <a:chExt cx="4693010" cy="612854"/>
          </a:xfrm>
        </p:grpSpPr>
        <p:sp>
          <p:nvSpPr>
            <p:cNvPr id="16" name="CuadroTexto 15">
              <a:extLst>
                <a:ext uri="{FF2B5EF4-FFF2-40B4-BE49-F238E27FC236}">
                  <a16:creationId xmlns:a16="http://schemas.microsoft.com/office/drawing/2014/main" id="{7E6D1070-6510-C5EC-40D1-546435A6C4BE}"/>
                </a:ext>
              </a:extLst>
            </p:cNvPr>
            <p:cNvSpPr txBox="1"/>
            <p:nvPr/>
          </p:nvSpPr>
          <p:spPr>
            <a:xfrm>
              <a:off x="7274560" y="2113280"/>
              <a:ext cx="46930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Blinker" panose="02000000000000000000" pitchFamily="2" charset="0"/>
                </a:rPr>
                <a:t>Permanente</a:t>
              </a:r>
              <a:endParaRPr lang="es-MX" sz="1600" b="1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D4008C94-E4C4-7048-88BA-07F6698462AB}"/>
                </a:ext>
              </a:extLst>
            </p:cNvPr>
            <p:cNvSpPr txBox="1"/>
            <p:nvPr/>
          </p:nvSpPr>
          <p:spPr>
            <a:xfrm>
              <a:off x="7274560" y="2387580"/>
              <a:ext cx="23266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C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617A3BA2-99C2-20C5-133F-9B9044FD2823}"/>
                </a:ext>
              </a:extLst>
            </p:cNvPr>
            <p:cNvSpPr txBox="1"/>
            <p:nvPr/>
          </p:nvSpPr>
          <p:spPr>
            <a:xfrm>
              <a:off x="9600276" y="2387580"/>
              <a:ext cx="23266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DFFCC421-C38A-105B-FFDA-2A6DA8EA5936}"/>
              </a:ext>
            </a:extLst>
          </p:cNvPr>
          <p:cNvGrpSpPr/>
          <p:nvPr/>
        </p:nvGrpSpPr>
        <p:grpSpPr>
          <a:xfrm>
            <a:off x="7274560" y="3239525"/>
            <a:ext cx="4693010" cy="612854"/>
            <a:chOff x="7274560" y="2113280"/>
            <a:chExt cx="4693010" cy="612854"/>
          </a:xfrm>
        </p:grpSpPr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7B53922B-7CFF-4246-27C3-20E217619E83}"/>
                </a:ext>
              </a:extLst>
            </p:cNvPr>
            <p:cNvSpPr txBox="1"/>
            <p:nvPr/>
          </p:nvSpPr>
          <p:spPr>
            <a:xfrm>
              <a:off x="7274560" y="2113280"/>
              <a:ext cx="46930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b="1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A6094EF6-8E8E-FF41-416C-E2EE873B2657}"/>
                </a:ext>
              </a:extLst>
            </p:cNvPr>
            <p:cNvSpPr txBox="1"/>
            <p:nvPr/>
          </p:nvSpPr>
          <p:spPr>
            <a:xfrm>
              <a:off x="7274560" y="2387580"/>
              <a:ext cx="23266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FE5D677C-9123-B289-43A1-6810C9908057}"/>
                </a:ext>
              </a:extLst>
            </p:cNvPr>
            <p:cNvSpPr txBox="1"/>
            <p:nvPr/>
          </p:nvSpPr>
          <p:spPr>
            <a:xfrm>
              <a:off x="9600276" y="2387580"/>
              <a:ext cx="23266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</p:grpSp>
      <p:grpSp>
        <p:nvGrpSpPr>
          <p:cNvPr id="24" name="Grupo 23">
            <a:extLst>
              <a:ext uri="{FF2B5EF4-FFF2-40B4-BE49-F238E27FC236}">
                <a16:creationId xmlns:a16="http://schemas.microsoft.com/office/drawing/2014/main" id="{B1105BAD-EB85-CEE3-428C-AEBAF0C2DF97}"/>
              </a:ext>
            </a:extLst>
          </p:cNvPr>
          <p:cNvGrpSpPr/>
          <p:nvPr/>
        </p:nvGrpSpPr>
        <p:grpSpPr>
          <a:xfrm>
            <a:off x="7274560" y="4339501"/>
            <a:ext cx="4693010" cy="612854"/>
            <a:chOff x="7274560" y="2113280"/>
            <a:chExt cx="4693010" cy="612854"/>
          </a:xfrm>
        </p:grpSpPr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190D5CFE-7893-D05D-C637-F35E0DE00C9B}"/>
                </a:ext>
              </a:extLst>
            </p:cNvPr>
            <p:cNvSpPr txBox="1"/>
            <p:nvPr/>
          </p:nvSpPr>
          <p:spPr>
            <a:xfrm>
              <a:off x="7274560" y="2113280"/>
              <a:ext cx="46930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b="1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477FB771-D2BC-8BEB-1EFB-A99BEDE8AE6E}"/>
                </a:ext>
              </a:extLst>
            </p:cNvPr>
            <p:cNvSpPr txBox="1"/>
            <p:nvPr/>
          </p:nvSpPr>
          <p:spPr>
            <a:xfrm>
              <a:off x="7274560" y="2387580"/>
              <a:ext cx="23266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CFD911EA-CEC3-A9FA-5B7B-D1BC04FE4D78}"/>
                </a:ext>
              </a:extLst>
            </p:cNvPr>
            <p:cNvSpPr txBox="1"/>
            <p:nvPr/>
          </p:nvSpPr>
          <p:spPr>
            <a:xfrm>
              <a:off x="9600276" y="2387580"/>
              <a:ext cx="23266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</p:grpSp>
      <p:sp>
        <p:nvSpPr>
          <p:cNvPr id="33" name="CuadroTexto 32">
            <a:extLst>
              <a:ext uri="{FF2B5EF4-FFF2-40B4-BE49-F238E27FC236}">
                <a16:creationId xmlns:a16="http://schemas.microsoft.com/office/drawing/2014/main" id="{36D7817A-9BEB-011A-9AF5-557C5B6A95C3}"/>
              </a:ext>
            </a:extLst>
          </p:cNvPr>
          <p:cNvSpPr txBox="1"/>
          <p:nvPr/>
        </p:nvSpPr>
        <p:spPr>
          <a:xfrm>
            <a:off x="7274560" y="6007950"/>
            <a:ext cx="2326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latin typeface="Blinker" panose="02000000000000000000" pitchFamily="2" charset="0"/>
              </a:rPr>
              <a:t>1</a:t>
            </a:r>
            <a:endParaRPr lang="es-MX" sz="1600" dirty="0">
              <a:solidFill>
                <a:srgbClr val="0070C0"/>
              </a:solidFill>
              <a:latin typeface="Blinker" panose="02000000000000000000" pitchFamily="2" charset="0"/>
            </a:endParaRP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FF95EE6F-3CFB-2544-2648-DF2E45C34A90}"/>
              </a:ext>
            </a:extLst>
          </p:cNvPr>
          <p:cNvSpPr txBox="1"/>
          <p:nvPr/>
        </p:nvSpPr>
        <p:spPr>
          <a:xfrm>
            <a:off x="9600276" y="6007950"/>
            <a:ext cx="2326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latin typeface="Blinker" panose="02000000000000000000" pitchFamily="2" charset="0"/>
              </a:rPr>
              <a:t>C</a:t>
            </a:r>
            <a:endParaRPr lang="es-MX" sz="1600" dirty="0">
              <a:solidFill>
                <a:srgbClr val="0070C0"/>
              </a:solidFill>
              <a:latin typeface="Blinker" panose="02000000000000000000" pitchFamily="2" charset="0"/>
            </a:endParaRPr>
          </a:p>
        </p:txBody>
      </p:sp>
      <p:grpSp>
        <p:nvGrpSpPr>
          <p:cNvPr id="38" name="Grupo 37">
            <a:extLst>
              <a:ext uri="{FF2B5EF4-FFF2-40B4-BE49-F238E27FC236}">
                <a16:creationId xmlns:a16="http://schemas.microsoft.com/office/drawing/2014/main" id="{42F3EDE3-D072-E28E-A1BA-476CB1D9B4A7}"/>
              </a:ext>
            </a:extLst>
          </p:cNvPr>
          <p:cNvGrpSpPr/>
          <p:nvPr/>
        </p:nvGrpSpPr>
        <p:grpSpPr>
          <a:xfrm>
            <a:off x="7264400" y="5713234"/>
            <a:ext cx="2320867" cy="345175"/>
            <a:chOff x="7264400" y="5713234"/>
            <a:chExt cx="2320867" cy="345175"/>
          </a:xfrm>
        </p:grpSpPr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4259E127-15D4-FC02-D941-0664C6A788EE}"/>
                </a:ext>
              </a:extLst>
            </p:cNvPr>
            <p:cNvSpPr txBox="1"/>
            <p:nvPr/>
          </p:nvSpPr>
          <p:spPr>
            <a:xfrm>
              <a:off x="7264400" y="5713234"/>
              <a:ext cx="558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35" name="CuadroTexto 34">
              <a:extLst>
                <a:ext uri="{FF2B5EF4-FFF2-40B4-BE49-F238E27FC236}">
                  <a16:creationId xmlns:a16="http://schemas.microsoft.com/office/drawing/2014/main" id="{3D7BD800-5284-1E5F-C83B-301C74174597}"/>
                </a:ext>
              </a:extLst>
            </p:cNvPr>
            <p:cNvSpPr txBox="1"/>
            <p:nvPr/>
          </p:nvSpPr>
          <p:spPr>
            <a:xfrm>
              <a:off x="7873538" y="5716548"/>
              <a:ext cx="558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36" name="CuadroTexto 35">
              <a:extLst>
                <a:ext uri="{FF2B5EF4-FFF2-40B4-BE49-F238E27FC236}">
                  <a16:creationId xmlns:a16="http://schemas.microsoft.com/office/drawing/2014/main" id="{C5A14FE6-2A2A-2237-194E-7B0C1ED1CC87}"/>
                </a:ext>
              </a:extLst>
            </p:cNvPr>
            <p:cNvSpPr txBox="1"/>
            <p:nvPr/>
          </p:nvSpPr>
          <p:spPr>
            <a:xfrm>
              <a:off x="8457507" y="5719855"/>
              <a:ext cx="558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37" name="CuadroTexto 36">
              <a:extLst>
                <a:ext uri="{FF2B5EF4-FFF2-40B4-BE49-F238E27FC236}">
                  <a16:creationId xmlns:a16="http://schemas.microsoft.com/office/drawing/2014/main" id="{9250738F-C6BE-68A6-FC03-0711430D4312}"/>
                </a:ext>
              </a:extLst>
            </p:cNvPr>
            <p:cNvSpPr txBox="1"/>
            <p:nvPr/>
          </p:nvSpPr>
          <p:spPr>
            <a:xfrm>
              <a:off x="9026467" y="5719855"/>
              <a:ext cx="558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1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</p:grpSp>
      <p:grpSp>
        <p:nvGrpSpPr>
          <p:cNvPr id="39" name="Grupo 38">
            <a:extLst>
              <a:ext uri="{FF2B5EF4-FFF2-40B4-BE49-F238E27FC236}">
                <a16:creationId xmlns:a16="http://schemas.microsoft.com/office/drawing/2014/main" id="{CDEDA211-54E5-A603-A0BA-53231B8F4C84}"/>
              </a:ext>
            </a:extLst>
          </p:cNvPr>
          <p:cNvGrpSpPr/>
          <p:nvPr/>
        </p:nvGrpSpPr>
        <p:grpSpPr>
          <a:xfrm>
            <a:off x="9632949" y="5713234"/>
            <a:ext cx="2320867" cy="345175"/>
            <a:chOff x="7264400" y="5713234"/>
            <a:chExt cx="2320867" cy="345175"/>
          </a:xfrm>
        </p:grpSpPr>
        <p:sp>
          <p:nvSpPr>
            <p:cNvPr id="40" name="CuadroTexto 39">
              <a:extLst>
                <a:ext uri="{FF2B5EF4-FFF2-40B4-BE49-F238E27FC236}">
                  <a16:creationId xmlns:a16="http://schemas.microsoft.com/office/drawing/2014/main" id="{47F18B4C-047D-DFFE-E3F0-E7350F4C0BBB}"/>
                </a:ext>
              </a:extLst>
            </p:cNvPr>
            <p:cNvSpPr txBox="1"/>
            <p:nvPr/>
          </p:nvSpPr>
          <p:spPr>
            <a:xfrm>
              <a:off x="7264400" y="5713234"/>
              <a:ext cx="558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1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41" name="CuadroTexto 40">
              <a:extLst>
                <a:ext uri="{FF2B5EF4-FFF2-40B4-BE49-F238E27FC236}">
                  <a16:creationId xmlns:a16="http://schemas.microsoft.com/office/drawing/2014/main" id="{6C4BEE3B-DBC0-1853-8F2A-D768E899F380}"/>
                </a:ext>
              </a:extLst>
            </p:cNvPr>
            <p:cNvSpPr txBox="1"/>
            <p:nvPr/>
          </p:nvSpPr>
          <p:spPr>
            <a:xfrm>
              <a:off x="7873538" y="5716548"/>
              <a:ext cx="558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1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42" name="CuadroTexto 41">
              <a:extLst>
                <a:ext uri="{FF2B5EF4-FFF2-40B4-BE49-F238E27FC236}">
                  <a16:creationId xmlns:a16="http://schemas.microsoft.com/office/drawing/2014/main" id="{068F7766-93B3-71A4-AF37-E05435AECCE0}"/>
                </a:ext>
              </a:extLst>
            </p:cNvPr>
            <p:cNvSpPr txBox="1"/>
            <p:nvPr/>
          </p:nvSpPr>
          <p:spPr>
            <a:xfrm>
              <a:off x="8457507" y="5719855"/>
              <a:ext cx="558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43" name="CuadroTexto 42">
              <a:extLst>
                <a:ext uri="{FF2B5EF4-FFF2-40B4-BE49-F238E27FC236}">
                  <a16:creationId xmlns:a16="http://schemas.microsoft.com/office/drawing/2014/main" id="{F609A6A8-C3BC-08CF-90A3-90C42A027EF1}"/>
                </a:ext>
              </a:extLst>
            </p:cNvPr>
            <p:cNvSpPr txBox="1"/>
            <p:nvPr/>
          </p:nvSpPr>
          <p:spPr>
            <a:xfrm>
              <a:off x="9026467" y="5719855"/>
              <a:ext cx="558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  <a:latin typeface="Blinker" panose="02000000000000000000" pitchFamily="2" charset="0"/>
                </a:rPr>
                <a:t>0</a:t>
              </a:r>
              <a:endParaRPr lang="es-MX" sz="1600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</p:grpSp>
      <p:sp>
        <p:nvSpPr>
          <p:cNvPr id="44" name="CuadroTexto 43">
            <a:extLst>
              <a:ext uri="{FF2B5EF4-FFF2-40B4-BE49-F238E27FC236}">
                <a16:creationId xmlns:a16="http://schemas.microsoft.com/office/drawing/2014/main" id="{DFAC9CFD-B8C8-2D2E-4E73-0A86A7780FB6}"/>
              </a:ext>
            </a:extLst>
          </p:cNvPr>
          <p:cNvSpPr txBox="1"/>
          <p:nvPr/>
        </p:nvSpPr>
        <p:spPr>
          <a:xfrm>
            <a:off x="7239230" y="5426621"/>
            <a:ext cx="1187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  <a:latin typeface="Blinker" panose="02000000000000000000" pitchFamily="2" charset="0"/>
              </a:rPr>
              <a:t>8N1</a:t>
            </a:r>
            <a:endParaRPr lang="es-MX" sz="1600" b="1" dirty="0">
              <a:solidFill>
                <a:srgbClr val="0070C0"/>
              </a:solidFill>
              <a:latin typeface="Blinker" panose="02000000000000000000" pitchFamily="2" charset="0"/>
            </a:endParaRP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FC377E18-B2CA-B84F-C9B6-B5439235D07A}"/>
              </a:ext>
            </a:extLst>
          </p:cNvPr>
          <p:cNvSpPr txBox="1"/>
          <p:nvPr/>
        </p:nvSpPr>
        <p:spPr>
          <a:xfrm>
            <a:off x="8436551" y="5436558"/>
            <a:ext cx="1805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  <a:latin typeface="Blinker" panose="02000000000000000000" pitchFamily="2" charset="0"/>
              </a:rPr>
              <a:t>9600 Bauds</a:t>
            </a:r>
            <a:endParaRPr lang="es-MX" sz="1600" b="1" dirty="0">
              <a:solidFill>
                <a:srgbClr val="0070C0"/>
              </a:solidFill>
              <a:latin typeface="Blinker" panose="02000000000000000000" pitchFamily="2" charset="0"/>
            </a:endParaRP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6FC88FB0-6663-EB46-D8FE-D5BC4256F1DA}"/>
              </a:ext>
            </a:extLst>
          </p:cNvPr>
          <p:cNvSpPr txBox="1"/>
          <p:nvPr/>
        </p:nvSpPr>
        <p:spPr>
          <a:xfrm>
            <a:off x="10223498" y="5426621"/>
            <a:ext cx="17648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  <a:latin typeface="Blinker" panose="02000000000000000000" pitchFamily="2" charset="0"/>
              </a:rPr>
              <a:t>9.6 kbps</a:t>
            </a:r>
            <a:endParaRPr lang="es-MX" sz="1600" b="1" dirty="0">
              <a:solidFill>
                <a:srgbClr val="0070C0"/>
              </a:solidFill>
              <a:latin typeface="Blinker" panose="02000000000000000000" pitchFamily="2" charset="0"/>
            </a:endParaRPr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12A5D845-37C5-AFE8-C04B-588C69A7EC4D}"/>
              </a:ext>
            </a:extLst>
          </p:cNvPr>
          <p:cNvSpPr/>
          <p:nvPr/>
        </p:nvSpPr>
        <p:spPr>
          <a:xfrm>
            <a:off x="2336801" y="3428999"/>
            <a:ext cx="2865119" cy="12029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A123E742-4275-879A-B904-DE9DFE5926D2}"/>
              </a:ext>
            </a:extLst>
          </p:cNvPr>
          <p:cNvSpPr/>
          <p:nvPr/>
        </p:nvSpPr>
        <p:spPr>
          <a:xfrm>
            <a:off x="6813456" y="2400939"/>
            <a:ext cx="5154114" cy="2936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AF2A9B6B-B294-61DC-08FC-2F00E36EC758}"/>
              </a:ext>
            </a:extLst>
          </p:cNvPr>
          <p:cNvSpPr/>
          <p:nvPr/>
        </p:nvSpPr>
        <p:spPr>
          <a:xfrm>
            <a:off x="6813456" y="3526510"/>
            <a:ext cx="5154114" cy="2936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276F6CB8-5F45-614A-46DD-0DE7ADAE3D21}"/>
              </a:ext>
            </a:extLst>
          </p:cNvPr>
          <p:cNvSpPr/>
          <p:nvPr/>
        </p:nvSpPr>
        <p:spPr>
          <a:xfrm>
            <a:off x="6806561" y="4627160"/>
            <a:ext cx="5154114" cy="2936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21C0AD80-F3A5-4F51-D596-92774D888D46}"/>
              </a:ext>
            </a:extLst>
          </p:cNvPr>
          <p:cNvSpPr/>
          <p:nvPr/>
        </p:nvSpPr>
        <p:spPr>
          <a:xfrm>
            <a:off x="6813456" y="6017887"/>
            <a:ext cx="5154114" cy="2936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B9C54610-B527-F478-323E-DF5E78E204AD}"/>
              </a:ext>
            </a:extLst>
          </p:cNvPr>
          <p:cNvSpPr/>
          <p:nvPr/>
        </p:nvSpPr>
        <p:spPr>
          <a:xfrm>
            <a:off x="7248467" y="5752731"/>
            <a:ext cx="2326640" cy="588975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396C9632-4C41-7933-0F61-EB38902C95A3}"/>
              </a:ext>
            </a:extLst>
          </p:cNvPr>
          <p:cNvSpPr/>
          <p:nvPr/>
        </p:nvSpPr>
        <p:spPr>
          <a:xfrm>
            <a:off x="9591179" y="5752731"/>
            <a:ext cx="2378410" cy="588975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4282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6568110-6B31-438B-6FFD-B40BCF026D05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aphicFrame>
        <p:nvGraphicFramePr>
          <p:cNvPr id="25" name="Tabla 13">
            <a:extLst>
              <a:ext uri="{FF2B5EF4-FFF2-40B4-BE49-F238E27FC236}">
                <a16:creationId xmlns:a16="http://schemas.microsoft.com/office/drawing/2014/main" id="{8883CCD1-B814-8257-526A-825304E62D8F}"/>
              </a:ext>
            </a:extLst>
          </p:cNvPr>
          <p:cNvGraphicFramePr>
            <a:graphicFrameLocks noGrp="1"/>
          </p:cNvGraphicFramePr>
          <p:nvPr/>
        </p:nvGraphicFramePr>
        <p:xfrm>
          <a:off x="562060" y="3428999"/>
          <a:ext cx="6088879" cy="12029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879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98237559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96702940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34500698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71351007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045777116"/>
                    </a:ext>
                  </a:extLst>
                </a:gridCol>
              </a:tblGrid>
              <a:tr h="482906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BYTE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2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3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4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5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Ej. Cadena (HEX)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C0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00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00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1C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17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2400" dirty="0">
                          <a:latin typeface="Blinker" panose="02000000000000000000" pitchFamily="2" charset="0"/>
                        </a:rPr>
                        <a:t>47</a:t>
                      </a:r>
                      <a:endParaRPr lang="es-MX" sz="2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</a:tbl>
          </a:graphicData>
        </a:graphic>
      </p:graphicFrame>
      <p:grpSp>
        <p:nvGrpSpPr>
          <p:cNvPr id="68" name="Grupo 67">
            <a:extLst>
              <a:ext uri="{FF2B5EF4-FFF2-40B4-BE49-F238E27FC236}">
                <a16:creationId xmlns:a16="http://schemas.microsoft.com/office/drawing/2014/main" id="{A1BE327F-49E3-2AE9-4643-EDF0DD6E84D6}"/>
              </a:ext>
            </a:extLst>
          </p:cNvPr>
          <p:cNvGrpSpPr/>
          <p:nvPr/>
        </p:nvGrpSpPr>
        <p:grpSpPr>
          <a:xfrm>
            <a:off x="6806560" y="1522288"/>
            <a:ext cx="5204911" cy="4756729"/>
            <a:chOff x="6806560" y="1522288"/>
            <a:chExt cx="5204911" cy="4756729"/>
          </a:xfrm>
        </p:grpSpPr>
        <p:grpSp>
          <p:nvGrpSpPr>
            <p:cNvPr id="67" name="Grupo 66">
              <a:extLst>
                <a:ext uri="{FF2B5EF4-FFF2-40B4-BE49-F238E27FC236}">
                  <a16:creationId xmlns:a16="http://schemas.microsoft.com/office/drawing/2014/main" id="{24B1B2CB-A8AC-9E74-5626-7EC6A305312E}"/>
                </a:ext>
              </a:extLst>
            </p:cNvPr>
            <p:cNvGrpSpPr/>
            <p:nvPr/>
          </p:nvGrpSpPr>
          <p:grpSpPr>
            <a:xfrm>
              <a:off x="6806560" y="1522288"/>
              <a:ext cx="5204911" cy="4756729"/>
              <a:chOff x="6806560" y="1522288"/>
              <a:chExt cx="5204911" cy="4756729"/>
            </a:xfrm>
          </p:grpSpPr>
          <p:pic>
            <p:nvPicPr>
              <p:cNvPr id="11" name="Imagen 10">
                <a:extLst>
                  <a:ext uri="{FF2B5EF4-FFF2-40B4-BE49-F238E27FC236}">
                    <a16:creationId xmlns:a16="http://schemas.microsoft.com/office/drawing/2014/main" id="{BBC61F9C-E3DB-5089-D540-8B3CBD494E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06560" y="1522288"/>
                <a:ext cx="5194260" cy="3326571"/>
              </a:xfrm>
              <a:prstGeom prst="rect">
                <a:avLst/>
              </a:prstGeom>
            </p:spPr>
          </p:pic>
          <p:sp>
            <p:nvSpPr>
              <p:cNvPr id="45" name="CuadroTexto 44">
                <a:extLst>
                  <a:ext uri="{FF2B5EF4-FFF2-40B4-BE49-F238E27FC236}">
                    <a16:creationId xmlns:a16="http://schemas.microsoft.com/office/drawing/2014/main" id="{FC377E18-B2CA-B84F-C9B6-B5439235D07A}"/>
                  </a:ext>
                </a:extLst>
              </p:cNvPr>
              <p:cNvSpPr txBox="1"/>
              <p:nvPr/>
            </p:nvSpPr>
            <p:spPr>
              <a:xfrm>
                <a:off x="7232025" y="2056864"/>
                <a:ext cx="180553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rgbClr val="0070C0"/>
                    </a:solidFill>
                    <a:latin typeface="Blinker" panose="02000000000000000000" pitchFamily="2" charset="0"/>
                  </a:rPr>
                  <a:t>0</a:t>
                </a:r>
                <a:endParaRPr lang="es-MX" sz="1600" b="1" dirty="0">
                  <a:solidFill>
                    <a:srgbClr val="0070C0"/>
                  </a:solidFill>
                  <a:latin typeface="Blinker" panose="02000000000000000000" pitchFamily="2" charset="0"/>
                </a:endParaRPr>
              </a:p>
            </p:txBody>
          </p:sp>
          <p:sp>
            <p:nvSpPr>
              <p:cNvPr id="46" name="CuadroTexto 45">
                <a:extLst>
                  <a:ext uri="{FF2B5EF4-FFF2-40B4-BE49-F238E27FC236}">
                    <a16:creationId xmlns:a16="http://schemas.microsoft.com/office/drawing/2014/main" id="{6FC88FB0-6663-EB46-D8FE-D5BC4256F1DA}"/>
                  </a:ext>
                </a:extLst>
              </p:cNvPr>
              <p:cNvSpPr txBox="1"/>
              <p:nvPr/>
            </p:nvSpPr>
            <p:spPr>
              <a:xfrm>
                <a:off x="9012210" y="2061682"/>
                <a:ext cx="298861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rgbClr val="0070C0"/>
                    </a:solidFill>
                    <a:latin typeface="Blinker" panose="02000000000000000000" pitchFamily="2" charset="0"/>
                  </a:rPr>
                  <a:t>23 </a:t>
                </a:r>
                <a:r>
                  <a:rPr lang="en-US" sz="1600" b="1" baseline="-25000" dirty="0">
                    <a:solidFill>
                      <a:srgbClr val="0070C0"/>
                    </a:solidFill>
                    <a:latin typeface="Blinker" panose="02000000000000000000" pitchFamily="2" charset="0"/>
                  </a:rPr>
                  <a:t>DEC</a:t>
                </a:r>
                <a:r>
                  <a:rPr lang="en-US" sz="1600" b="1" dirty="0">
                    <a:solidFill>
                      <a:srgbClr val="0070C0"/>
                    </a:solidFill>
                    <a:latin typeface="Blinker" panose="02000000000000000000" pitchFamily="2" charset="0"/>
                  </a:rPr>
                  <a:t> -&gt; 433 MHz</a:t>
                </a:r>
                <a:endParaRPr lang="es-MX" sz="1600" b="1" dirty="0">
                  <a:solidFill>
                    <a:srgbClr val="0070C0"/>
                  </a:solidFill>
                  <a:latin typeface="Blinker" panose="02000000000000000000" pitchFamily="2" charset="0"/>
                </a:endParaRPr>
              </a:p>
            </p:txBody>
          </p:sp>
          <p:pic>
            <p:nvPicPr>
              <p:cNvPr id="48" name="Imagen 47">
                <a:extLst>
                  <a:ext uri="{FF2B5EF4-FFF2-40B4-BE49-F238E27FC236}">
                    <a16:creationId xmlns:a16="http://schemas.microsoft.com/office/drawing/2014/main" id="{3D650780-FC80-D4EF-D164-DE5F816959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1837" t="57801" r="18597" b="1849"/>
              <a:stretch/>
            </p:blipFill>
            <p:spPr>
              <a:xfrm>
                <a:off x="7559650" y="2970011"/>
                <a:ext cx="4141110" cy="1357094"/>
              </a:xfrm>
              <a:prstGeom prst="rect">
                <a:avLst/>
              </a:prstGeom>
            </p:spPr>
          </p:pic>
          <p:grpSp>
            <p:nvGrpSpPr>
              <p:cNvPr id="49" name="Grupo 48">
                <a:extLst>
                  <a:ext uri="{FF2B5EF4-FFF2-40B4-BE49-F238E27FC236}">
                    <a16:creationId xmlns:a16="http://schemas.microsoft.com/office/drawing/2014/main" id="{61361B53-56C3-0AC5-9D7D-59138A8B807E}"/>
                  </a:ext>
                </a:extLst>
              </p:cNvPr>
              <p:cNvGrpSpPr/>
              <p:nvPr/>
            </p:nvGrpSpPr>
            <p:grpSpPr>
              <a:xfrm>
                <a:off x="7260303" y="2332540"/>
                <a:ext cx="4689416" cy="623629"/>
                <a:chOff x="7260303" y="2332540"/>
                <a:chExt cx="4689416" cy="623629"/>
              </a:xfrm>
            </p:grpSpPr>
            <p:grpSp>
              <p:nvGrpSpPr>
                <p:cNvPr id="38" name="Grupo 37">
                  <a:extLst>
                    <a:ext uri="{FF2B5EF4-FFF2-40B4-BE49-F238E27FC236}">
                      <a16:creationId xmlns:a16="http://schemas.microsoft.com/office/drawing/2014/main" id="{42F3EDE3-D072-E28E-A1BA-476CB1D9B4A7}"/>
                    </a:ext>
                  </a:extLst>
                </p:cNvPr>
                <p:cNvGrpSpPr/>
                <p:nvPr/>
              </p:nvGrpSpPr>
              <p:grpSpPr>
                <a:xfrm>
                  <a:off x="7260303" y="2332540"/>
                  <a:ext cx="2320867" cy="345175"/>
                  <a:chOff x="7264400" y="5713234"/>
                  <a:chExt cx="2320867" cy="345175"/>
                </a:xfrm>
              </p:grpSpPr>
              <p:sp>
                <p:nvSpPr>
                  <p:cNvPr id="32" name="CuadroTexto 31">
                    <a:extLst>
                      <a:ext uri="{FF2B5EF4-FFF2-40B4-BE49-F238E27FC236}">
                        <a16:creationId xmlns:a16="http://schemas.microsoft.com/office/drawing/2014/main" id="{4259E127-15D4-FC02-D941-0664C6A788EE}"/>
                      </a:ext>
                    </a:extLst>
                  </p:cNvPr>
                  <p:cNvSpPr txBox="1"/>
                  <p:nvPr/>
                </p:nvSpPr>
                <p:spPr>
                  <a:xfrm>
                    <a:off x="7264400" y="5713234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0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35" name="CuadroTexto 34">
                    <a:extLst>
                      <a:ext uri="{FF2B5EF4-FFF2-40B4-BE49-F238E27FC236}">
                        <a16:creationId xmlns:a16="http://schemas.microsoft.com/office/drawing/2014/main" id="{3D7BD800-5284-1E5F-C83B-301C74174597}"/>
                      </a:ext>
                    </a:extLst>
                  </p:cNvPr>
                  <p:cNvSpPr txBox="1"/>
                  <p:nvPr/>
                </p:nvSpPr>
                <p:spPr>
                  <a:xfrm>
                    <a:off x="7873538" y="5716548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0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36" name="CuadroTexto 35">
                    <a:extLst>
                      <a:ext uri="{FF2B5EF4-FFF2-40B4-BE49-F238E27FC236}">
                        <a16:creationId xmlns:a16="http://schemas.microsoft.com/office/drawing/2014/main" id="{C5A14FE6-2A2A-2237-194E-7B0C1ED1CC87}"/>
                      </a:ext>
                    </a:extLst>
                  </p:cNvPr>
                  <p:cNvSpPr txBox="1"/>
                  <p:nvPr/>
                </p:nvSpPr>
                <p:spPr>
                  <a:xfrm>
                    <a:off x="8457507" y="5719855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0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37" name="CuadroTexto 36">
                    <a:extLst>
                      <a:ext uri="{FF2B5EF4-FFF2-40B4-BE49-F238E27FC236}">
                        <a16:creationId xmlns:a16="http://schemas.microsoft.com/office/drawing/2014/main" id="{9250738F-C6BE-68A6-FC03-0711430D4312}"/>
                      </a:ext>
                    </a:extLst>
                  </p:cNvPr>
                  <p:cNvSpPr txBox="1"/>
                  <p:nvPr/>
                </p:nvSpPr>
                <p:spPr>
                  <a:xfrm>
                    <a:off x="9026467" y="5719855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1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</p:grpSp>
            <p:grpSp>
              <p:nvGrpSpPr>
                <p:cNvPr id="39" name="Grupo 38">
                  <a:extLst>
                    <a:ext uri="{FF2B5EF4-FFF2-40B4-BE49-F238E27FC236}">
                      <a16:creationId xmlns:a16="http://schemas.microsoft.com/office/drawing/2014/main" id="{CDEDA211-54E5-A603-A0BA-53231B8F4C84}"/>
                    </a:ext>
                  </a:extLst>
                </p:cNvPr>
                <p:cNvGrpSpPr/>
                <p:nvPr/>
              </p:nvGrpSpPr>
              <p:grpSpPr>
                <a:xfrm>
                  <a:off x="9628852" y="2332540"/>
                  <a:ext cx="2320867" cy="345175"/>
                  <a:chOff x="7264400" y="5713234"/>
                  <a:chExt cx="2320867" cy="345175"/>
                </a:xfrm>
              </p:grpSpPr>
              <p:sp>
                <p:nvSpPr>
                  <p:cNvPr id="40" name="CuadroTexto 39">
                    <a:extLst>
                      <a:ext uri="{FF2B5EF4-FFF2-40B4-BE49-F238E27FC236}">
                        <a16:creationId xmlns:a16="http://schemas.microsoft.com/office/drawing/2014/main" id="{47F18B4C-047D-DFFE-E3F0-E7350F4C0BBB}"/>
                      </a:ext>
                    </a:extLst>
                  </p:cNvPr>
                  <p:cNvSpPr txBox="1"/>
                  <p:nvPr/>
                </p:nvSpPr>
                <p:spPr>
                  <a:xfrm>
                    <a:off x="7264400" y="5713234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0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41" name="CuadroTexto 40">
                    <a:extLst>
                      <a:ext uri="{FF2B5EF4-FFF2-40B4-BE49-F238E27FC236}">
                        <a16:creationId xmlns:a16="http://schemas.microsoft.com/office/drawing/2014/main" id="{6C4BEE3B-DBC0-1853-8F2A-D768E899F380}"/>
                      </a:ext>
                    </a:extLst>
                  </p:cNvPr>
                  <p:cNvSpPr txBox="1"/>
                  <p:nvPr/>
                </p:nvSpPr>
                <p:spPr>
                  <a:xfrm>
                    <a:off x="7873538" y="5716548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1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42" name="CuadroTexto 41">
                    <a:extLst>
                      <a:ext uri="{FF2B5EF4-FFF2-40B4-BE49-F238E27FC236}">
                        <a16:creationId xmlns:a16="http://schemas.microsoft.com/office/drawing/2014/main" id="{068F7766-93B3-71A4-AF37-E05435AECCE0}"/>
                      </a:ext>
                    </a:extLst>
                  </p:cNvPr>
                  <p:cNvSpPr txBox="1"/>
                  <p:nvPr/>
                </p:nvSpPr>
                <p:spPr>
                  <a:xfrm>
                    <a:off x="8457507" y="5719855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1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43" name="CuadroTexto 42">
                    <a:extLst>
                      <a:ext uri="{FF2B5EF4-FFF2-40B4-BE49-F238E27FC236}">
                        <a16:creationId xmlns:a16="http://schemas.microsoft.com/office/drawing/2014/main" id="{F609A6A8-C3BC-08CF-90A3-90C42A027EF1}"/>
                      </a:ext>
                    </a:extLst>
                  </p:cNvPr>
                  <p:cNvSpPr txBox="1"/>
                  <p:nvPr/>
                </p:nvSpPr>
                <p:spPr>
                  <a:xfrm>
                    <a:off x="9026467" y="5719855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1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</p:grpSp>
            <p:sp>
              <p:nvSpPr>
                <p:cNvPr id="12" name="CuadroTexto 11">
                  <a:extLst>
                    <a:ext uri="{FF2B5EF4-FFF2-40B4-BE49-F238E27FC236}">
                      <a16:creationId xmlns:a16="http://schemas.microsoft.com/office/drawing/2014/main" id="{AB5F6529-5750-826C-7202-02ACFE8EE3F0}"/>
                    </a:ext>
                  </a:extLst>
                </p:cNvPr>
                <p:cNvSpPr txBox="1"/>
                <p:nvPr/>
              </p:nvSpPr>
              <p:spPr>
                <a:xfrm>
                  <a:off x="7295803" y="2617615"/>
                  <a:ext cx="232664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rPr>
                    <a:t>1</a:t>
                  </a:r>
                  <a:endParaRPr lang="es-MX" sz="1600" dirty="0">
                    <a:solidFill>
                      <a:srgbClr val="0070C0"/>
                    </a:solidFill>
                    <a:latin typeface="Blinker" panose="02000000000000000000" pitchFamily="2" charset="0"/>
                  </a:endParaRPr>
                </a:p>
              </p:txBody>
            </p:sp>
            <p:sp>
              <p:nvSpPr>
                <p:cNvPr id="13" name="CuadroTexto 12">
                  <a:extLst>
                    <a:ext uri="{FF2B5EF4-FFF2-40B4-BE49-F238E27FC236}">
                      <a16:creationId xmlns:a16="http://schemas.microsoft.com/office/drawing/2014/main" id="{02E7D7C5-86AF-951F-FFAA-8DDC9588563C}"/>
                    </a:ext>
                  </a:extLst>
                </p:cNvPr>
                <p:cNvSpPr txBox="1"/>
                <p:nvPr/>
              </p:nvSpPr>
              <p:spPr>
                <a:xfrm>
                  <a:off x="9621519" y="2617615"/>
                  <a:ext cx="232664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rPr>
                    <a:t>7</a:t>
                  </a:r>
                  <a:endParaRPr lang="es-MX" sz="1600" dirty="0">
                    <a:solidFill>
                      <a:srgbClr val="0070C0"/>
                    </a:solidFill>
                    <a:latin typeface="Blinker" panose="02000000000000000000" pitchFamily="2" charset="0"/>
                  </a:endParaRPr>
                </a:p>
              </p:txBody>
            </p:sp>
          </p:grpSp>
          <p:pic>
            <p:nvPicPr>
              <p:cNvPr id="47" name="Imagen 46">
                <a:extLst>
                  <a:ext uri="{FF2B5EF4-FFF2-40B4-BE49-F238E27FC236}">
                    <a16:creationId xmlns:a16="http://schemas.microsoft.com/office/drawing/2014/main" id="{8FCC1F34-B0BF-628B-EA5F-2F8288B0E1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06560" y="4538978"/>
                <a:ext cx="5204911" cy="1722269"/>
              </a:xfrm>
              <a:prstGeom prst="rect">
                <a:avLst/>
              </a:prstGeom>
            </p:spPr>
          </p:pic>
          <p:grpSp>
            <p:nvGrpSpPr>
              <p:cNvPr id="50" name="Grupo 49">
                <a:extLst>
                  <a:ext uri="{FF2B5EF4-FFF2-40B4-BE49-F238E27FC236}">
                    <a16:creationId xmlns:a16="http://schemas.microsoft.com/office/drawing/2014/main" id="{D074CCAF-2737-0D3C-9F4C-D4704ED868C1}"/>
                  </a:ext>
                </a:extLst>
              </p:cNvPr>
              <p:cNvGrpSpPr/>
              <p:nvPr/>
            </p:nvGrpSpPr>
            <p:grpSpPr>
              <a:xfrm>
                <a:off x="7266942" y="5655388"/>
                <a:ext cx="4689416" cy="623629"/>
                <a:chOff x="7260303" y="2332540"/>
                <a:chExt cx="4689416" cy="623629"/>
              </a:xfrm>
            </p:grpSpPr>
            <p:grpSp>
              <p:nvGrpSpPr>
                <p:cNvPr id="51" name="Grupo 50">
                  <a:extLst>
                    <a:ext uri="{FF2B5EF4-FFF2-40B4-BE49-F238E27FC236}">
                      <a16:creationId xmlns:a16="http://schemas.microsoft.com/office/drawing/2014/main" id="{687824EB-4AC2-6F4E-B399-60F7B4E1A63E}"/>
                    </a:ext>
                  </a:extLst>
                </p:cNvPr>
                <p:cNvGrpSpPr/>
                <p:nvPr/>
              </p:nvGrpSpPr>
              <p:grpSpPr>
                <a:xfrm>
                  <a:off x="7260303" y="2332540"/>
                  <a:ext cx="2320867" cy="345175"/>
                  <a:chOff x="7264400" y="5713234"/>
                  <a:chExt cx="2320867" cy="345175"/>
                </a:xfrm>
              </p:grpSpPr>
              <p:sp>
                <p:nvSpPr>
                  <p:cNvPr id="59" name="CuadroTexto 58">
                    <a:extLst>
                      <a:ext uri="{FF2B5EF4-FFF2-40B4-BE49-F238E27FC236}">
                        <a16:creationId xmlns:a16="http://schemas.microsoft.com/office/drawing/2014/main" id="{73C18E62-2A0B-ACB7-FA2A-F1D110717335}"/>
                      </a:ext>
                    </a:extLst>
                  </p:cNvPr>
                  <p:cNvSpPr txBox="1"/>
                  <p:nvPr/>
                </p:nvSpPr>
                <p:spPr>
                  <a:xfrm>
                    <a:off x="7264400" y="5713234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0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60" name="CuadroTexto 59">
                    <a:extLst>
                      <a:ext uri="{FF2B5EF4-FFF2-40B4-BE49-F238E27FC236}">
                        <a16:creationId xmlns:a16="http://schemas.microsoft.com/office/drawing/2014/main" id="{624C2B4F-D826-A9E3-5AC0-6A07BB935F6A}"/>
                      </a:ext>
                    </a:extLst>
                  </p:cNvPr>
                  <p:cNvSpPr txBox="1"/>
                  <p:nvPr/>
                </p:nvSpPr>
                <p:spPr>
                  <a:xfrm>
                    <a:off x="7873538" y="5716548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1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61" name="CuadroTexto 60">
                    <a:extLst>
                      <a:ext uri="{FF2B5EF4-FFF2-40B4-BE49-F238E27FC236}">
                        <a16:creationId xmlns:a16="http://schemas.microsoft.com/office/drawing/2014/main" id="{7AD579A0-EA01-8540-428D-B5D9F85BC5A2}"/>
                      </a:ext>
                    </a:extLst>
                  </p:cNvPr>
                  <p:cNvSpPr txBox="1"/>
                  <p:nvPr/>
                </p:nvSpPr>
                <p:spPr>
                  <a:xfrm>
                    <a:off x="8457507" y="5719855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0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62" name="CuadroTexto 61">
                    <a:extLst>
                      <a:ext uri="{FF2B5EF4-FFF2-40B4-BE49-F238E27FC236}">
                        <a16:creationId xmlns:a16="http://schemas.microsoft.com/office/drawing/2014/main" id="{7C3FBAD7-D4A3-3A3F-0B68-2A0D416AA0CE}"/>
                      </a:ext>
                    </a:extLst>
                  </p:cNvPr>
                  <p:cNvSpPr txBox="1"/>
                  <p:nvPr/>
                </p:nvSpPr>
                <p:spPr>
                  <a:xfrm>
                    <a:off x="9026467" y="5719855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0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</p:grpSp>
            <p:grpSp>
              <p:nvGrpSpPr>
                <p:cNvPr id="52" name="Grupo 51">
                  <a:extLst>
                    <a:ext uri="{FF2B5EF4-FFF2-40B4-BE49-F238E27FC236}">
                      <a16:creationId xmlns:a16="http://schemas.microsoft.com/office/drawing/2014/main" id="{E4323517-4570-C718-8C9A-8E079522507D}"/>
                    </a:ext>
                  </a:extLst>
                </p:cNvPr>
                <p:cNvGrpSpPr/>
                <p:nvPr/>
              </p:nvGrpSpPr>
              <p:grpSpPr>
                <a:xfrm>
                  <a:off x="9628852" y="2332540"/>
                  <a:ext cx="2320867" cy="345175"/>
                  <a:chOff x="7264400" y="5713234"/>
                  <a:chExt cx="2320867" cy="345175"/>
                </a:xfrm>
              </p:grpSpPr>
              <p:sp>
                <p:nvSpPr>
                  <p:cNvPr id="55" name="CuadroTexto 54">
                    <a:extLst>
                      <a:ext uri="{FF2B5EF4-FFF2-40B4-BE49-F238E27FC236}">
                        <a16:creationId xmlns:a16="http://schemas.microsoft.com/office/drawing/2014/main" id="{EDFF59B7-BE21-B2D6-BFA8-5E1E8EEA49B3}"/>
                      </a:ext>
                    </a:extLst>
                  </p:cNvPr>
                  <p:cNvSpPr txBox="1"/>
                  <p:nvPr/>
                </p:nvSpPr>
                <p:spPr>
                  <a:xfrm>
                    <a:off x="7264400" y="5713234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0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56" name="CuadroTexto 55">
                    <a:extLst>
                      <a:ext uri="{FF2B5EF4-FFF2-40B4-BE49-F238E27FC236}">
                        <a16:creationId xmlns:a16="http://schemas.microsoft.com/office/drawing/2014/main" id="{46292EE9-7A2D-8025-4C47-960C71A9485A}"/>
                      </a:ext>
                    </a:extLst>
                  </p:cNvPr>
                  <p:cNvSpPr txBox="1"/>
                  <p:nvPr/>
                </p:nvSpPr>
                <p:spPr>
                  <a:xfrm>
                    <a:off x="7873538" y="5716548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1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57" name="CuadroTexto 56">
                    <a:extLst>
                      <a:ext uri="{FF2B5EF4-FFF2-40B4-BE49-F238E27FC236}">
                        <a16:creationId xmlns:a16="http://schemas.microsoft.com/office/drawing/2014/main" id="{3028E777-B1E9-F4A2-2160-0CB2519B51E9}"/>
                      </a:ext>
                    </a:extLst>
                  </p:cNvPr>
                  <p:cNvSpPr txBox="1"/>
                  <p:nvPr/>
                </p:nvSpPr>
                <p:spPr>
                  <a:xfrm>
                    <a:off x="8457507" y="5719855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1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  <p:sp>
                <p:nvSpPr>
                  <p:cNvPr id="58" name="CuadroTexto 57">
                    <a:extLst>
                      <a:ext uri="{FF2B5EF4-FFF2-40B4-BE49-F238E27FC236}">
                        <a16:creationId xmlns:a16="http://schemas.microsoft.com/office/drawing/2014/main" id="{58400CC9-F16E-3163-E3F8-5E7122B117A0}"/>
                      </a:ext>
                    </a:extLst>
                  </p:cNvPr>
                  <p:cNvSpPr txBox="1"/>
                  <p:nvPr/>
                </p:nvSpPr>
                <p:spPr>
                  <a:xfrm>
                    <a:off x="9026467" y="5719855"/>
                    <a:ext cx="5588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0070C0"/>
                        </a:solidFill>
                        <a:latin typeface="Blinker" panose="02000000000000000000" pitchFamily="2" charset="0"/>
                      </a:rPr>
                      <a:t>1</a:t>
                    </a:r>
                    <a:endParaRPr lang="es-MX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endParaRPr>
                  </a:p>
                </p:txBody>
              </p:sp>
            </p:grpSp>
            <p:sp>
              <p:nvSpPr>
                <p:cNvPr id="53" name="CuadroTexto 52">
                  <a:extLst>
                    <a:ext uri="{FF2B5EF4-FFF2-40B4-BE49-F238E27FC236}">
                      <a16:creationId xmlns:a16="http://schemas.microsoft.com/office/drawing/2014/main" id="{98870AE4-EEB4-192C-A91A-3286EAE639ED}"/>
                    </a:ext>
                  </a:extLst>
                </p:cNvPr>
                <p:cNvSpPr txBox="1"/>
                <p:nvPr/>
              </p:nvSpPr>
              <p:spPr>
                <a:xfrm>
                  <a:off x="7295803" y="2617615"/>
                  <a:ext cx="232664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rPr>
                    <a:t>4</a:t>
                  </a:r>
                  <a:endParaRPr lang="es-MX" sz="1600" dirty="0">
                    <a:solidFill>
                      <a:srgbClr val="0070C0"/>
                    </a:solidFill>
                    <a:latin typeface="Blinker" panose="02000000000000000000" pitchFamily="2" charset="0"/>
                  </a:endParaRPr>
                </a:p>
              </p:txBody>
            </p:sp>
            <p:sp>
              <p:nvSpPr>
                <p:cNvPr id="54" name="CuadroTexto 53">
                  <a:extLst>
                    <a:ext uri="{FF2B5EF4-FFF2-40B4-BE49-F238E27FC236}">
                      <a16:creationId xmlns:a16="http://schemas.microsoft.com/office/drawing/2014/main" id="{D55C4107-BC75-41FB-A28F-4FE11B040C87}"/>
                    </a:ext>
                  </a:extLst>
                </p:cNvPr>
                <p:cNvSpPr txBox="1"/>
                <p:nvPr/>
              </p:nvSpPr>
              <p:spPr>
                <a:xfrm>
                  <a:off x="9621519" y="2617615"/>
                  <a:ext cx="232664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070C0"/>
                      </a:solidFill>
                      <a:latin typeface="Blinker" panose="02000000000000000000" pitchFamily="2" charset="0"/>
                    </a:rPr>
                    <a:t>7</a:t>
                  </a:r>
                  <a:endParaRPr lang="es-MX" sz="1600" dirty="0">
                    <a:solidFill>
                      <a:srgbClr val="0070C0"/>
                    </a:solidFill>
                    <a:latin typeface="Blinker" panose="02000000000000000000" pitchFamily="2" charset="0"/>
                  </a:endParaRPr>
                </a:p>
              </p:txBody>
            </p:sp>
          </p:grpSp>
        </p:grpSp>
        <p:sp>
          <p:nvSpPr>
            <p:cNvPr id="44" name="CuadroTexto 43">
              <a:extLst>
                <a:ext uri="{FF2B5EF4-FFF2-40B4-BE49-F238E27FC236}">
                  <a16:creationId xmlns:a16="http://schemas.microsoft.com/office/drawing/2014/main" id="{DFAC9CFD-B8C8-2D2E-4E73-0A86A7780FB6}"/>
                </a:ext>
              </a:extLst>
            </p:cNvPr>
            <p:cNvSpPr txBox="1"/>
            <p:nvPr/>
          </p:nvSpPr>
          <p:spPr>
            <a:xfrm>
              <a:off x="7252007" y="5357817"/>
              <a:ext cx="62407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Blinker" panose="02000000000000000000" pitchFamily="2" charset="0"/>
                </a:rPr>
                <a:t>T</a:t>
              </a:r>
              <a:endParaRPr lang="es-MX" sz="1600" b="1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63" name="CuadroTexto 62">
              <a:extLst>
                <a:ext uri="{FF2B5EF4-FFF2-40B4-BE49-F238E27FC236}">
                  <a16:creationId xmlns:a16="http://schemas.microsoft.com/office/drawing/2014/main" id="{BB235C9E-4396-8839-DF41-9A0F262BDAB8}"/>
                </a:ext>
              </a:extLst>
            </p:cNvPr>
            <p:cNvSpPr txBox="1"/>
            <p:nvPr/>
          </p:nvSpPr>
          <p:spPr>
            <a:xfrm>
              <a:off x="7830895" y="5357817"/>
              <a:ext cx="62407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Blinker" panose="02000000000000000000" pitchFamily="2" charset="0"/>
                </a:rPr>
                <a:t>PP</a:t>
              </a:r>
              <a:endParaRPr lang="es-MX" sz="1600" b="1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64" name="CuadroTexto 63">
              <a:extLst>
                <a:ext uri="{FF2B5EF4-FFF2-40B4-BE49-F238E27FC236}">
                  <a16:creationId xmlns:a16="http://schemas.microsoft.com/office/drawing/2014/main" id="{7C43FF0F-828B-1BEF-7503-7D1E83C1516F}"/>
                </a:ext>
              </a:extLst>
            </p:cNvPr>
            <p:cNvSpPr txBox="1"/>
            <p:nvPr/>
          </p:nvSpPr>
          <p:spPr>
            <a:xfrm>
              <a:off x="8461355" y="5364611"/>
              <a:ext cx="17832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Blinker" panose="02000000000000000000" pitchFamily="2" charset="0"/>
                </a:rPr>
                <a:t>250 </a:t>
              </a:r>
              <a:r>
                <a:rPr lang="en-US" sz="1600" b="1" dirty="0" err="1">
                  <a:solidFill>
                    <a:srgbClr val="0070C0"/>
                  </a:solidFill>
                  <a:latin typeface="Blinker" panose="02000000000000000000" pitchFamily="2" charset="0"/>
                </a:rPr>
                <a:t>ms</a:t>
              </a:r>
              <a:endParaRPr lang="es-MX" sz="1600" b="1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65" name="CuadroTexto 64">
              <a:extLst>
                <a:ext uri="{FF2B5EF4-FFF2-40B4-BE49-F238E27FC236}">
                  <a16:creationId xmlns:a16="http://schemas.microsoft.com/office/drawing/2014/main" id="{BCFEE1E3-757E-D0C9-4966-09D5FC1E7758}"/>
                </a:ext>
              </a:extLst>
            </p:cNvPr>
            <p:cNvSpPr txBox="1"/>
            <p:nvPr/>
          </p:nvSpPr>
          <p:spPr>
            <a:xfrm>
              <a:off x="10821959" y="5357817"/>
              <a:ext cx="11788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Blinker" panose="02000000000000000000" pitchFamily="2" charset="0"/>
                </a:rPr>
                <a:t>+21 dBm</a:t>
              </a:r>
              <a:endParaRPr lang="es-MX" sz="1600" b="1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B797DF21-8068-2F1B-8632-1E730A32A2FF}"/>
                </a:ext>
              </a:extLst>
            </p:cNvPr>
            <p:cNvSpPr txBox="1"/>
            <p:nvPr/>
          </p:nvSpPr>
          <p:spPr>
            <a:xfrm>
              <a:off x="10239045" y="5357817"/>
              <a:ext cx="62407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Blinker" panose="02000000000000000000" pitchFamily="2" charset="0"/>
                </a:rPr>
                <a:t>ON</a:t>
              </a:r>
              <a:endParaRPr lang="es-MX" sz="1600" b="1" dirty="0">
                <a:solidFill>
                  <a:srgbClr val="0070C0"/>
                </a:solidFill>
                <a:latin typeface="Blinker" panose="02000000000000000000" pitchFamily="2" charset="0"/>
              </a:endParaRPr>
            </a:p>
          </p:txBody>
        </p:sp>
      </p:grpSp>
      <p:sp>
        <p:nvSpPr>
          <p:cNvPr id="69" name="Rectángulo 68">
            <a:extLst>
              <a:ext uri="{FF2B5EF4-FFF2-40B4-BE49-F238E27FC236}">
                <a16:creationId xmlns:a16="http://schemas.microsoft.com/office/drawing/2014/main" id="{389B6859-70F7-911D-0D0B-754102169ADA}"/>
              </a:ext>
            </a:extLst>
          </p:cNvPr>
          <p:cNvSpPr/>
          <p:nvPr/>
        </p:nvSpPr>
        <p:spPr>
          <a:xfrm>
            <a:off x="5191760" y="3428999"/>
            <a:ext cx="1452283" cy="12029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F13E595-807F-1FC9-BB32-FDC9389853D6}"/>
              </a:ext>
            </a:extLst>
          </p:cNvPr>
          <p:cNvSpPr/>
          <p:nvPr/>
        </p:nvSpPr>
        <p:spPr>
          <a:xfrm>
            <a:off x="6813456" y="2620860"/>
            <a:ext cx="5154114" cy="2936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A14067D-DF57-3755-44E9-36987DB8461E}"/>
              </a:ext>
            </a:extLst>
          </p:cNvPr>
          <p:cNvSpPr/>
          <p:nvPr/>
        </p:nvSpPr>
        <p:spPr>
          <a:xfrm>
            <a:off x="6815383" y="5956301"/>
            <a:ext cx="5154114" cy="2936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2908234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8925341" y="1579446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7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6568110-6B31-438B-6FFD-B40BCF026D05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graphicFrame>
        <p:nvGraphicFramePr>
          <p:cNvPr id="25" name="Tabla 13">
            <a:extLst>
              <a:ext uri="{FF2B5EF4-FFF2-40B4-BE49-F238E27FC236}">
                <a16:creationId xmlns:a16="http://schemas.microsoft.com/office/drawing/2014/main" id="{8883CCD1-B814-8257-526A-825304E62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779198"/>
              </p:ext>
            </p:extLst>
          </p:nvPr>
        </p:nvGraphicFramePr>
        <p:xfrm>
          <a:off x="1307641" y="1770361"/>
          <a:ext cx="6088879" cy="12029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879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98237559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96702940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34500698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71351007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045777116"/>
                    </a:ext>
                  </a:extLst>
                </a:gridCol>
              </a:tblGrid>
              <a:tr h="482906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BYTE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2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3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4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5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Cadena recibida (HEX)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419" sz="2400" dirty="0">
                        <a:solidFill>
                          <a:srgbClr val="FF0000"/>
                        </a:solidFill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544DC1AE-ABFD-9C46-4874-1BEB2E6152B0}"/>
              </a:ext>
            </a:extLst>
          </p:cNvPr>
          <p:cNvSpPr txBox="1"/>
          <p:nvPr/>
        </p:nvSpPr>
        <p:spPr>
          <a:xfrm>
            <a:off x="7501426" y="2414502"/>
            <a:ext cx="3567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Configure los siguientes parámetros</a:t>
            </a:r>
            <a:endParaRPr lang="es-419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ExtraLight" panose="02000000000000000000" pitchFamily="2" charset="0"/>
            </a:endParaRPr>
          </a:p>
        </p:txBody>
      </p:sp>
      <p:graphicFrame>
        <p:nvGraphicFramePr>
          <p:cNvPr id="11" name="Tabla 11">
            <a:extLst>
              <a:ext uri="{FF2B5EF4-FFF2-40B4-BE49-F238E27FC236}">
                <a16:creationId xmlns:a16="http://schemas.microsoft.com/office/drawing/2014/main" id="{FEAB84C1-B4A2-69E4-3FCE-9CB860782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814401"/>
              </p:ext>
            </p:extLst>
          </p:nvPr>
        </p:nvGraphicFramePr>
        <p:xfrm>
          <a:off x="889513" y="3322772"/>
          <a:ext cx="5387327" cy="3134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015733">
                  <a:extLst>
                    <a:ext uri="{9D8B030D-6E8A-4147-A177-3AD203B41FA5}">
                      <a16:colId xmlns:a16="http://schemas.microsoft.com/office/drawing/2014/main" val="2009968105"/>
                    </a:ext>
                  </a:extLst>
                </a:gridCol>
                <a:gridCol w="3371594">
                  <a:extLst>
                    <a:ext uri="{9D8B030D-6E8A-4147-A177-3AD203B41FA5}">
                      <a16:colId xmlns:a16="http://schemas.microsoft.com/office/drawing/2014/main" val="21944876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Parámetro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419" dirty="0"/>
                        <a:t>Valor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586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Almacenamiento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b="1" dirty="0">
                          <a:solidFill>
                            <a:srgbClr val="445D73"/>
                          </a:solidFill>
                        </a:rPr>
                        <a:t>Permanente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138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Dirección alta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b="1" dirty="0">
                          <a:solidFill>
                            <a:srgbClr val="C00000"/>
                          </a:solidFill>
                        </a:rPr>
                        <a:t>Suma de los números de día del cumpleaños de los 4 integrantes</a:t>
                      </a:r>
                      <a:endParaRPr lang="es-MX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274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Dirección baja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b="1" dirty="0">
                          <a:solidFill>
                            <a:srgbClr val="C00000"/>
                          </a:solidFill>
                        </a:rPr>
                        <a:t>Suma de los números de mes del cumpleaños de los 4 integrantes</a:t>
                      </a:r>
                      <a:endParaRPr lang="es-MX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543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Paridad UART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De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acuerdo</a:t>
                      </a: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 al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número</a:t>
                      </a: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 del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equipo</a:t>
                      </a:r>
                      <a:endParaRPr lang="es-MX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3120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Tasa UART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9600 Bauds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056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Tasa de datos (aire)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A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escoger</a:t>
                      </a: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por</a:t>
                      </a: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cada</a:t>
                      </a: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equipo</a:t>
                      </a:r>
                      <a:endParaRPr lang="es-MX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419423"/>
                  </a:ext>
                </a:extLst>
              </a:tr>
            </a:tbl>
          </a:graphicData>
        </a:graphic>
      </p:graphicFrame>
      <p:graphicFrame>
        <p:nvGraphicFramePr>
          <p:cNvPr id="14" name="Tabla 11">
            <a:extLst>
              <a:ext uri="{FF2B5EF4-FFF2-40B4-BE49-F238E27FC236}">
                <a16:creationId xmlns:a16="http://schemas.microsoft.com/office/drawing/2014/main" id="{ACB255DF-BB83-A55D-6D14-27D5408E4E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712907"/>
              </p:ext>
            </p:extLst>
          </p:nvPr>
        </p:nvGraphicFramePr>
        <p:xfrm>
          <a:off x="6439357" y="3323399"/>
          <a:ext cx="5387327" cy="3134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64931">
                  <a:extLst>
                    <a:ext uri="{9D8B030D-6E8A-4147-A177-3AD203B41FA5}">
                      <a16:colId xmlns:a16="http://schemas.microsoft.com/office/drawing/2014/main" val="2009968105"/>
                    </a:ext>
                  </a:extLst>
                </a:gridCol>
                <a:gridCol w="2722396">
                  <a:extLst>
                    <a:ext uri="{9D8B030D-6E8A-4147-A177-3AD203B41FA5}">
                      <a16:colId xmlns:a16="http://schemas.microsoft.com/office/drawing/2014/main" val="21944876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Parámetro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419" dirty="0"/>
                        <a:t>Valor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586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Frecuencia de operación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Equipo</a:t>
                      </a: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 10 -&gt; 440 MHz</a:t>
                      </a:r>
                    </a:p>
                    <a:p>
                      <a:pPr algn="ctr"/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Equipo</a:t>
                      </a: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 (-1) -&gt; (-3 MHz)</a:t>
                      </a:r>
                      <a:endParaRPr lang="es-MX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138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Modo de transmisión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solidFill>
                            <a:srgbClr val="445D73"/>
                          </a:solidFill>
                        </a:rPr>
                        <a:t>Transparente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274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Modo IO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Push-Pull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543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Periodo WOR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A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escoger</a:t>
                      </a: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por</a:t>
                      </a: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cada</a:t>
                      </a: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equipo</a:t>
                      </a:r>
                      <a:endParaRPr lang="en-US" b="1" dirty="0">
                        <a:solidFill>
                          <a:srgbClr val="C00000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(No se </a:t>
                      </a:r>
                      <a:r>
                        <a:rPr lang="en-US" b="1" dirty="0" err="1">
                          <a:solidFill>
                            <a:srgbClr val="C00000"/>
                          </a:solidFill>
                        </a:rPr>
                        <a:t>utiliza</a:t>
                      </a: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)</a:t>
                      </a:r>
                      <a:endParaRPr lang="es-MX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3120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FEC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056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419" dirty="0"/>
                        <a:t>Potencia de transmisión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45D73"/>
                          </a:solidFill>
                        </a:rPr>
                        <a:t>+21 dBm</a:t>
                      </a:r>
                      <a:endParaRPr lang="es-MX" b="1" dirty="0">
                        <a:solidFill>
                          <a:srgbClr val="445D7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419423"/>
                  </a:ext>
                </a:extLst>
              </a:tr>
            </a:tbl>
          </a:graphicData>
        </a:graphic>
      </p:graphicFrame>
      <p:grpSp>
        <p:nvGrpSpPr>
          <p:cNvPr id="21" name="Grupo 20">
            <a:extLst>
              <a:ext uri="{FF2B5EF4-FFF2-40B4-BE49-F238E27FC236}">
                <a16:creationId xmlns:a16="http://schemas.microsoft.com/office/drawing/2014/main" id="{36E3CE8A-66EF-1AB5-98E6-D56651F80651}"/>
              </a:ext>
            </a:extLst>
          </p:cNvPr>
          <p:cNvGrpSpPr/>
          <p:nvPr/>
        </p:nvGrpSpPr>
        <p:grpSpPr>
          <a:xfrm>
            <a:off x="3146476" y="2440470"/>
            <a:ext cx="4126862" cy="370310"/>
            <a:chOff x="2400895" y="2341505"/>
            <a:chExt cx="4126862" cy="370310"/>
          </a:xfrm>
        </p:grpSpPr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3CA93ED3-68B5-15F3-1F1F-3B32E5014DDC}"/>
                </a:ext>
              </a:extLst>
            </p:cNvPr>
            <p:cNvSpPr txBox="1"/>
            <p:nvPr/>
          </p:nvSpPr>
          <p:spPr>
            <a:xfrm>
              <a:off x="2400895" y="2342483"/>
              <a:ext cx="5461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s-419" sz="1800" b="1" dirty="0">
                  <a:solidFill>
                    <a:srgbClr val="FF0000"/>
                  </a:solidFill>
                  <a:latin typeface="Blinker ExtraBold" panose="02000000000000000000" pitchFamily="2" charset="0"/>
                </a:rPr>
                <a:t> ?</a:t>
              </a:r>
            </a:p>
          </p:txBody>
        </p:sp>
        <p:sp>
          <p:nvSpPr>
            <p:cNvPr id="16" name="CuadroTexto 15">
              <a:extLst>
                <a:ext uri="{FF2B5EF4-FFF2-40B4-BE49-F238E27FC236}">
                  <a16:creationId xmlns:a16="http://schemas.microsoft.com/office/drawing/2014/main" id="{730B40CF-43F8-FAC6-002D-31AC12FD9F67}"/>
                </a:ext>
              </a:extLst>
            </p:cNvPr>
            <p:cNvSpPr txBox="1"/>
            <p:nvPr/>
          </p:nvSpPr>
          <p:spPr>
            <a:xfrm>
              <a:off x="3109512" y="2342483"/>
              <a:ext cx="5461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s-419" sz="1800" b="1" dirty="0">
                  <a:solidFill>
                    <a:srgbClr val="FF0000"/>
                  </a:solidFill>
                  <a:latin typeface="Blinker ExtraBold" panose="02000000000000000000" pitchFamily="2" charset="0"/>
                </a:rPr>
                <a:t> ?</a:t>
              </a:r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5B2B29CC-6314-909E-6725-6B452CD268DE}"/>
                </a:ext>
              </a:extLst>
            </p:cNvPr>
            <p:cNvSpPr txBox="1"/>
            <p:nvPr/>
          </p:nvSpPr>
          <p:spPr>
            <a:xfrm>
              <a:off x="3817895" y="2341505"/>
              <a:ext cx="5461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s-419" sz="1800" b="1" dirty="0">
                  <a:solidFill>
                    <a:srgbClr val="FF0000"/>
                  </a:solidFill>
                  <a:latin typeface="Blinker ExtraBold" panose="02000000000000000000" pitchFamily="2" charset="0"/>
                </a:rPr>
                <a:t> ?</a:t>
              </a: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72C96ABA-B7E2-13B5-6358-3657C39E3466}"/>
                </a:ext>
              </a:extLst>
            </p:cNvPr>
            <p:cNvSpPr txBox="1"/>
            <p:nvPr/>
          </p:nvSpPr>
          <p:spPr>
            <a:xfrm>
              <a:off x="4526512" y="2341505"/>
              <a:ext cx="5461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s-419" sz="1800" b="1" dirty="0">
                  <a:solidFill>
                    <a:srgbClr val="FF0000"/>
                  </a:solidFill>
                  <a:latin typeface="Blinker ExtraBold" panose="02000000000000000000" pitchFamily="2" charset="0"/>
                </a:rPr>
                <a:t> ?</a:t>
              </a: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4116AF76-C9E4-56DD-B7BC-E5832550A99A}"/>
                </a:ext>
              </a:extLst>
            </p:cNvPr>
            <p:cNvSpPr txBox="1"/>
            <p:nvPr/>
          </p:nvSpPr>
          <p:spPr>
            <a:xfrm>
              <a:off x="5273040" y="2342483"/>
              <a:ext cx="5461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s-419" sz="1800" b="1" dirty="0">
                  <a:solidFill>
                    <a:srgbClr val="FF0000"/>
                  </a:solidFill>
                  <a:latin typeface="Blinker ExtraBold" panose="02000000000000000000" pitchFamily="2" charset="0"/>
                </a:rPr>
                <a:t> ?</a:t>
              </a:r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88DC5DEF-E7B6-D810-DD73-876D35ABFC77}"/>
                </a:ext>
              </a:extLst>
            </p:cNvPr>
            <p:cNvSpPr txBox="1"/>
            <p:nvPr/>
          </p:nvSpPr>
          <p:spPr>
            <a:xfrm>
              <a:off x="5981657" y="2342483"/>
              <a:ext cx="5461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s-419" sz="1800" b="1" dirty="0">
                  <a:solidFill>
                    <a:srgbClr val="FF0000"/>
                  </a:solidFill>
                  <a:latin typeface="Blinker ExtraBold" panose="02000000000000000000" pitchFamily="2" charset="0"/>
                </a:rPr>
                <a:t> 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511180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>
            <a:extLst>
              <a:ext uri="{FF2B5EF4-FFF2-40B4-BE49-F238E27FC236}">
                <a16:creationId xmlns:a16="http://schemas.microsoft.com/office/drawing/2014/main" id="{ACF25BEA-E19E-16CE-B2B1-757D7893F25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60" y="1996717"/>
            <a:ext cx="11477540" cy="4574901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6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8535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B87A9E0-C012-6629-96E2-3D02270D169F}"/>
              </a:ext>
            </a:extLst>
          </p:cNvPr>
          <p:cNvSpPr txBox="1"/>
          <p:nvPr/>
        </p:nvSpPr>
        <p:spPr>
          <a:xfrm>
            <a:off x="399543" y="1158336"/>
            <a:ext cx="11792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latin typeface="Blinker ExtraLight" panose="02000000000000000000" pitchFamily="2" charset="0"/>
              </a:rPr>
              <a:t>Comunicaciones en el CuboZat v1.0</a:t>
            </a:r>
            <a:endParaRPr lang="es-MX" sz="2400" b="1" dirty="0">
              <a:latin typeface="Blinker ExtraLight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263F649-65E9-190D-AEAD-266EBA90D86A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Introducción 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930E02A-350D-53FB-469B-0FBD4E843B4E}"/>
              </a:ext>
            </a:extLst>
          </p:cNvPr>
          <p:cNvSpPr txBox="1"/>
          <p:nvPr/>
        </p:nvSpPr>
        <p:spPr>
          <a:xfrm>
            <a:off x="399543" y="3782556"/>
            <a:ext cx="11792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latin typeface="Blinker ExtraLight" panose="02000000000000000000" pitchFamily="2" charset="0"/>
              </a:rPr>
              <a:t>Estación Terrena del CuboZat v1.0</a:t>
            </a:r>
            <a:endParaRPr lang="es-MX" sz="2400" b="1" dirty="0">
              <a:latin typeface="Blinker ExtraLight" panose="02000000000000000000" pitchFamily="2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64D3F3E-F1CF-CEEA-67FD-D4ABE9976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007" y="1877006"/>
            <a:ext cx="3393921" cy="190908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2E8CA87-0563-FCF5-4BBB-975880ACFE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403" y="2118052"/>
            <a:ext cx="1385331" cy="138178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B6946B33-A2FF-71D3-7B9F-EA273087D337}"/>
              </a:ext>
            </a:extLst>
          </p:cNvPr>
          <p:cNvSpPr txBox="1"/>
          <p:nvPr/>
        </p:nvSpPr>
        <p:spPr>
          <a:xfrm>
            <a:off x="1257224" y="1673611"/>
            <a:ext cx="3873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dirty="0">
                <a:latin typeface="Blinker ExtraLight" panose="02000000000000000000" pitchFamily="2" charset="0"/>
              </a:rPr>
              <a:t>Subsistema de comunicaciones</a:t>
            </a:r>
            <a:endParaRPr lang="es-MX" dirty="0">
              <a:latin typeface="Blinker ExtraLight" panose="02000000000000000000" pitchFamily="2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9FF18C3-8650-6391-2590-A34D79DB025B}"/>
              </a:ext>
            </a:extLst>
          </p:cNvPr>
          <p:cNvSpPr txBox="1"/>
          <p:nvPr/>
        </p:nvSpPr>
        <p:spPr>
          <a:xfrm>
            <a:off x="7246123" y="1692340"/>
            <a:ext cx="3873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dirty="0">
                <a:latin typeface="Blinker ExtraLight" panose="02000000000000000000" pitchFamily="2" charset="0"/>
              </a:rPr>
              <a:t>Subsistema de antena</a:t>
            </a:r>
            <a:endParaRPr lang="es-MX" dirty="0">
              <a:latin typeface="Blinker ExtraLight" panose="02000000000000000000" pitchFamily="2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92C984D6-73E4-64FB-0780-1A724D5816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84"/>
          <a:stretch/>
        </p:blipFill>
        <p:spPr>
          <a:xfrm>
            <a:off x="5354129" y="4244221"/>
            <a:ext cx="2377631" cy="213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56149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31850727-C6D5-FB76-E56D-F31452B54C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236"/>
          <a:stretch/>
        </p:blipFill>
        <p:spPr>
          <a:xfrm>
            <a:off x="4038600" y="2226730"/>
            <a:ext cx="8153400" cy="439288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Desarrollo	</a:t>
            </a:r>
            <a:r>
              <a:rPr lang="es-419" sz="3200" i="1" dirty="0">
                <a:latin typeface="Blinker" panose="02000000000000000000" pitchFamily="2" charset="0"/>
              </a:rPr>
              <a:t>Configuración y programación de radios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Método 2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Comandos hexadecimales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53C992-2371-B7A3-27E6-AD143577015B}"/>
              </a:ext>
            </a:extLst>
          </p:cNvPr>
          <p:cNvSpPr/>
          <p:nvPr/>
        </p:nvSpPr>
        <p:spPr>
          <a:xfrm>
            <a:off x="5733230" y="1519082"/>
            <a:ext cx="720000" cy="720000"/>
          </a:xfrm>
          <a:prstGeom prst="ellipse">
            <a:avLst/>
          </a:prstGeom>
          <a:noFill/>
          <a:ln w="76200"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2800" b="1" dirty="0">
                <a:solidFill>
                  <a:schemeClr val="tx1"/>
                </a:solidFill>
                <a:latin typeface="Blinker ExtraBold" panose="02000000000000000000" pitchFamily="2" charset="0"/>
              </a:rPr>
              <a:t>7</a:t>
            </a:r>
            <a:endParaRPr lang="es-MX" sz="2800" b="1" dirty="0">
              <a:solidFill>
                <a:schemeClr val="tx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BCD8AE9-749B-19FD-A5BF-D98F10BDBBA9}"/>
              </a:ext>
            </a:extLst>
          </p:cNvPr>
          <p:cNvSpPr txBox="1"/>
          <p:nvPr/>
        </p:nvSpPr>
        <p:spPr>
          <a:xfrm>
            <a:off x="5545558" y="3982978"/>
            <a:ext cx="216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Modo Normal</a:t>
            </a:r>
          </a:p>
        </p:txBody>
      </p:sp>
      <p:graphicFrame>
        <p:nvGraphicFramePr>
          <p:cNvPr id="17" name="Tabla 13">
            <a:extLst>
              <a:ext uri="{FF2B5EF4-FFF2-40B4-BE49-F238E27FC236}">
                <a16:creationId xmlns:a16="http://schemas.microsoft.com/office/drawing/2014/main" id="{95559253-86CC-0166-D17F-2AFD9A26D473}"/>
              </a:ext>
            </a:extLst>
          </p:cNvPr>
          <p:cNvGraphicFramePr>
            <a:graphicFrameLocks noGrp="1"/>
          </p:cNvGraphicFramePr>
          <p:nvPr/>
        </p:nvGraphicFramePr>
        <p:xfrm>
          <a:off x="684068" y="3686681"/>
          <a:ext cx="4650936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6784">
                  <a:extLst>
                    <a:ext uri="{9D8B030D-6E8A-4147-A177-3AD203B41FA5}">
                      <a16:colId xmlns:a16="http://schemas.microsoft.com/office/drawing/2014/main" val="4173144874"/>
                    </a:ext>
                  </a:extLst>
                </a:gridCol>
                <a:gridCol w="960699">
                  <a:extLst>
                    <a:ext uri="{9D8B030D-6E8A-4147-A177-3AD203B41FA5}">
                      <a16:colId xmlns:a16="http://schemas.microsoft.com/office/drawing/2014/main" val="2959136786"/>
                    </a:ext>
                  </a:extLst>
                </a:gridCol>
                <a:gridCol w="451412">
                  <a:extLst>
                    <a:ext uri="{9D8B030D-6E8A-4147-A177-3AD203B41FA5}">
                      <a16:colId xmlns:a16="http://schemas.microsoft.com/office/drawing/2014/main" val="3481699274"/>
                    </a:ext>
                  </a:extLst>
                </a:gridCol>
                <a:gridCol w="451413">
                  <a:extLst>
                    <a:ext uri="{9D8B030D-6E8A-4147-A177-3AD203B41FA5}">
                      <a16:colId xmlns:a16="http://schemas.microsoft.com/office/drawing/2014/main" val="997347438"/>
                    </a:ext>
                  </a:extLst>
                </a:gridCol>
                <a:gridCol w="2150628">
                  <a:extLst>
                    <a:ext uri="{9D8B030D-6E8A-4147-A177-3AD203B41FA5}">
                      <a16:colId xmlns:a16="http://schemas.microsoft.com/office/drawing/2014/main" val="3218330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Modo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Operación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M0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Descripción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049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Normal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TX/RX habilitada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28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WU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“Wake-Up”</a:t>
                      </a:r>
                    </a:p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TX con preámbulo especial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073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2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WOR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0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“Wake </a:t>
                      </a:r>
                      <a:r>
                        <a:rPr lang="es-419" sz="1400" dirty="0" err="1">
                          <a:latin typeface="Blinker" panose="02000000000000000000" pitchFamily="2" charset="0"/>
                        </a:rPr>
                        <a:t>on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 Radio”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1400" dirty="0">
                          <a:latin typeface="Blinker" panose="02000000000000000000" pitchFamily="2" charset="0"/>
                        </a:rPr>
                        <a:t>RX detección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497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419" sz="1400" b="1" dirty="0">
                          <a:latin typeface="Blinker" panose="02000000000000000000" pitchFamily="2" charset="0"/>
                        </a:rPr>
                        <a:t>3</a:t>
                      </a:r>
                      <a:endParaRPr lang="es-MX" sz="1400" b="1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</a:t>
                      </a:r>
                      <a:r>
                        <a:rPr lang="es-419" sz="1400" dirty="0">
                          <a:latin typeface="+mj-lt"/>
                        </a:rPr>
                        <a:t>&amp;</a:t>
                      </a:r>
                      <a:r>
                        <a:rPr lang="es-419" sz="1400" dirty="0">
                          <a:latin typeface="Blinker" panose="02000000000000000000" pitchFamily="2" charset="0"/>
                        </a:rPr>
                        <a:t>P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1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1400" dirty="0">
                          <a:latin typeface="Blinker" panose="02000000000000000000" pitchFamily="2" charset="0"/>
                        </a:rPr>
                        <a:t>Configuración y programación</a:t>
                      </a:r>
                      <a:endParaRPr lang="es-MX" sz="1400" dirty="0">
                        <a:latin typeface="Blinker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189537"/>
                  </a:ext>
                </a:extLst>
              </a:tr>
            </a:tbl>
          </a:graphicData>
        </a:graphic>
      </p:graphicFrame>
      <p:sp>
        <p:nvSpPr>
          <p:cNvPr id="18" name="Rectángulo 17">
            <a:extLst>
              <a:ext uri="{FF2B5EF4-FFF2-40B4-BE49-F238E27FC236}">
                <a16:creationId xmlns:a16="http://schemas.microsoft.com/office/drawing/2014/main" id="{0EAF046E-9C68-3017-C648-041870FD4E3A}"/>
              </a:ext>
            </a:extLst>
          </p:cNvPr>
          <p:cNvSpPr/>
          <p:nvPr/>
        </p:nvSpPr>
        <p:spPr>
          <a:xfrm>
            <a:off x="684068" y="4053840"/>
            <a:ext cx="4650936" cy="3693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99645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EDF1D4-DB85-09B7-BBE7-7450A3500FC9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Escalabilidad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7063D5-A161-45CF-96A1-F65B038FCB6D}"/>
              </a:ext>
            </a:extLst>
          </p:cNvPr>
          <p:cNvSpPr txBox="1"/>
          <p:nvPr/>
        </p:nvSpPr>
        <p:spPr>
          <a:xfrm>
            <a:off x="562060" y="1158336"/>
            <a:ext cx="1162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solidFill>
                  <a:srgbClr val="0070C0"/>
                </a:solidFill>
                <a:latin typeface="Blinker SemiBold" panose="02000000000000000000" pitchFamily="2" charset="0"/>
              </a:rPr>
              <a:t>Actividades</a:t>
            </a:r>
            <a:endParaRPr lang="es-MX" sz="2400" b="1" dirty="0">
              <a:solidFill>
                <a:srgbClr val="0070C0"/>
              </a:solidFill>
              <a:latin typeface="Blinker SemiBold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8F1CF3-25D7-6DE6-9780-FC989FE8C851}"/>
              </a:ext>
            </a:extLst>
          </p:cNvPr>
          <p:cNvSpPr txBox="1"/>
          <p:nvPr/>
        </p:nvSpPr>
        <p:spPr>
          <a:xfrm>
            <a:off x="4352081" y="1209731"/>
            <a:ext cx="7514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0"/>
              </a:spcBef>
              <a:spcAft>
                <a:spcPts val="3000"/>
              </a:spcAft>
            </a:pPr>
            <a:r>
              <a:rPr lang="es-419" sz="2000" b="1" dirty="0" err="1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CuboZat</a:t>
            </a:r>
            <a:r>
              <a:rPr lang="es-419" sz="2000" b="1" dirty="0">
                <a:solidFill>
                  <a:schemeClr val="bg1">
                    <a:lumMod val="75000"/>
                  </a:schemeClr>
                </a:solidFill>
                <a:latin typeface="Blinker SemiBold" panose="02000000000000000000" pitchFamily="2" charset="0"/>
              </a:rPr>
              <a:t> v1.0</a:t>
            </a:r>
            <a:endParaRPr lang="es-MX" sz="2000" b="1" dirty="0">
              <a:solidFill>
                <a:schemeClr val="bg1">
                  <a:lumMod val="75000"/>
                </a:schemeClr>
              </a:solidFill>
              <a:latin typeface="Blinker SemiBold" panose="02000000000000000000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BCD8AE9-749B-19FD-A5BF-D98F10BDBBA9}"/>
              </a:ext>
            </a:extLst>
          </p:cNvPr>
          <p:cNvSpPr txBox="1"/>
          <p:nvPr/>
        </p:nvSpPr>
        <p:spPr>
          <a:xfrm>
            <a:off x="562060" y="1689450"/>
            <a:ext cx="106739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Rediseño de  subsistema de comunicación y subsistema de computadora abordo para habilitar red pico satelital </a:t>
            </a:r>
          </a:p>
          <a:p>
            <a:pPr marL="266700" algn="just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(Modo de Transmisión Fija)</a:t>
            </a:r>
          </a:p>
          <a:p>
            <a:pPr marL="717550" indent="-450850" algn="just">
              <a:spcBef>
                <a:spcPts val="600"/>
              </a:spcBef>
              <a:spcAft>
                <a:spcPts val="600"/>
              </a:spcAft>
              <a:buFont typeface="Blinker ExtraLight" panose="02000000000000000000" pitchFamily="2" charset="0"/>
              <a:buChar char="–"/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Habilitar control por software para entradas M1 y M0.</a:t>
            </a:r>
          </a:p>
          <a:p>
            <a:pPr marL="717550" indent="-450850" algn="just">
              <a:spcBef>
                <a:spcPts val="600"/>
              </a:spcBef>
              <a:spcAft>
                <a:spcPts val="600"/>
              </a:spcAft>
              <a:buFont typeface="Blinker ExtraLight" panose="02000000000000000000" pitchFamily="2" charset="0"/>
              <a:buChar char="–"/>
            </a:pP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Habilitar control por software para salida AUX.</a:t>
            </a:r>
          </a:p>
        </p:txBody>
      </p:sp>
    </p:spTree>
    <p:extLst>
      <p:ext uri="{BB962C8B-B14F-4D97-AF65-F5344CB8AC3E}">
        <p14:creationId xmlns:p14="http://schemas.microsoft.com/office/powerpoint/2010/main" val="29095687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E60DC06-398B-650A-0A49-EFB20AF80721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51748A"/>
          </a:solidFill>
          <a:ln>
            <a:solidFill>
              <a:srgbClr val="5174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98787C0-95BC-55D4-1246-E457881954B6}"/>
              </a:ext>
            </a:extLst>
          </p:cNvPr>
          <p:cNvSpPr/>
          <p:nvPr/>
        </p:nvSpPr>
        <p:spPr>
          <a:xfrm>
            <a:off x="-1" y="4097438"/>
            <a:ext cx="12182475" cy="2760562"/>
          </a:xfrm>
          <a:prstGeom prst="rect">
            <a:avLst/>
          </a:prstGeom>
          <a:solidFill>
            <a:srgbClr val="445D73"/>
          </a:solidFill>
          <a:ln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5EAEDB-B6EF-C7E1-3114-6BF7403F128D}"/>
              </a:ext>
            </a:extLst>
          </p:cNvPr>
          <p:cNvSpPr txBox="1"/>
          <p:nvPr/>
        </p:nvSpPr>
        <p:spPr>
          <a:xfrm>
            <a:off x="399543" y="720540"/>
            <a:ext cx="113929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4800" b="1" dirty="0">
                <a:solidFill>
                  <a:schemeClr val="bg1"/>
                </a:solidFill>
                <a:latin typeface="Blinker Light" panose="02000000000000000000" pitchFamily="2" charset="0"/>
              </a:rPr>
              <a:t>Introducción a una misión </a:t>
            </a:r>
            <a:r>
              <a:rPr lang="es-419" sz="4800" b="1" dirty="0" err="1">
                <a:solidFill>
                  <a:schemeClr val="bg1"/>
                </a:solidFill>
                <a:latin typeface="Blinker Light" panose="02000000000000000000" pitchFamily="2" charset="0"/>
              </a:rPr>
              <a:t>CubeSat</a:t>
            </a:r>
            <a:r>
              <a:rPr lang="es-419" sz="4800" b="1" dirty="0">
                <a:solidFill>
                  <a:schemeClr val="bg1"/>
                </a:solidFill>
                <a:latin typeface="Blinker Light" panose="02000000000000000000" pitchFamily="2" charset="0"/>
              </a:rPr>
              <a:t> </a:t>
            </a:r>
            <a:endParaRPr lang="es-MX" sz="4800" b="1" dirty="0">
              <a:solidFill>
                <a:schemeClr val="bg1"/>
              </a:solidFill>
              <a:latin typeface="Blinker Light" panose="020000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17C3B80-E51E-AB0A-5922-FE89E0353EAB}"/>
              </a:ext>
            </a:extLst>
          </p:cNvPr>
          <p:cNvSpPr txBox="1"/>
          <p:nvPr/>
        </p:nvSpPr>
        <p:spPr>
          <a:xfrm>
            <a:off x="4848266" y="1813122"/>
            <a:ext cx="2485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2800" b="1" dirty="0">
                <a:solidFill>
                  <a:srgbClr val="45A0D6"/>
                </a:solidFill>
                <a:latin typeface="Blinker Light" panose="02000000000000000000" pitchFamily="2" charset="0"/>
              </a:rPr>
              <a:t>Básicos</a:t>
            </a:r>
            <a:endParaRPr lang="es-MX" sz="2800" b="1" dirty="0">
              <a:solidFill>
                <a:schemeClr val="bg1"/>
              </a:solidFill>
              <a:latin typeface="Blinker Light" panose="02000000000000000000" pitchFamily="2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6EC0865-CD4B-BA7E-C9DF-D24C195183BE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52B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54B2EB9-0146-0ECE-C5C4-16EE1B389D1C}"/>
              </a:ext>
            </a:extLst>
          </p:cNvPr>
          <p:cNvSpPr/>
          <p:nvPr/>
        </p:nvSpPr>
        <p:spPr>
          <a:xfrm>
            <a:off x="11804032" y="2"/>
            <a:ext cx="399543" cy="6857998"/>
          </a:xfrm>
          <a:prstGeom prst="rect">
            <a:avLst/>
          </a:prstGeom>
          <a:solidFill>
            <a:srgbClr val="52B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35B2C04-D210-7405-DF11-299892CCC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1703" y="2800485"/>
            <a:ext cx="8528594" cy="3807408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534053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B87A9E0-C012-6629-96E2-3D02270D169F}"/>
              </a:ext>
            </a:extLst>
          </p:cNvPr>
          <p:cNvSpPr txBox="1"/>
          <p:nvPr/>
        </p:nvSpPr>
        <p:spPr>
          <a:xfrm>
            <a:off x="6194623" y="2011542"/>
            <a:ext cx="6301727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¿Cómo iniciar con el desarrollo de un satélite?</a:t>
            </a:r>
          </a:p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¿Cómo iniciar con un proyecto </a:t>
            </a:r>
            <a:r>
              <a:rPr lang="es-419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CubeSat</a:t>
            </a:r>
            <a:r>
              <a:rPr lang="es-419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?</a:t>
            </a:r>
          </a:p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¿Hay un procedimiento a seguir?</a:t>
            </a:r>
            <a:endParaRPr lang="es-MX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ExtraLight" panose="02000000000000000000" pitchFamily="2" charset="0"/>
            </a:endParaRPr>
          </a:p>
          <a:p>
            <a:endParaRPr lang="es-MX" sz="2400" b="1" dirty="0">
              <a:latin typeface="Blinker ExtraLight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26" name="Picture 2" descr="Papeles sueltos: Preguntas de investigación">
            <a:extLst>
              <a:ext uri="{FF2B5EF4-FFF2-40B4-BE49-F238E27FC236}">
                <a16:creationId xmlns:a16="http://schemas.microsoft.com/office/drawing/2014/main" id="{B6336389-73F6-1D49-6574-981862D541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43" y="2057261"/>
            <a:ext cx="5597836" cy="3330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688FCE4-60BC-0948-7044-9B5D82F7D90F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Introducción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89289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28" name="Picture 4" descr="CubeSats in a nutshell | Canadian Space Agency">
            <a:extLst>
              <a:ext uri="{FF2B5EF4-FFF2-40B4-BE49-F238E27FC236}">
                <a16:creationId xmlns:a16="http://schemas.microsoft.com/office/drawing/2014/main" id="{A1F3F33B-B124-04C5-A372-72C89BA67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717" y="1110486"/>
            <a:ext cx="9992122" cy="524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A2741EA-A8B3-2DD3-FA5E-B21B36DE5E7C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Introducción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31028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0C7E324C-D1FC-3113-4B31-E74050F9E495}"/>
              </a:ext>
            </a:extLst>
          </p:cNvPr>
          <p:cNvGrpSpPr/>
          <p:nvPr/>
        </p:nvGrpSpPr>
        <p:grpSpPr>
          <a:xfrm>
            <a:off x="1130286" y="1508464"/>
            <a:ext cx="10105764" cy="3841069"/>
            <a:chOff x="1232729" y="1195566"/>
            <a:chExt cx="10105764" cy="3841069"/>
          </a:xfrm>
        </p:grpSpPr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D6E1B3F7-64EE-CDBD-1206-A9C9137F52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30406" y="1195566"/>
              <a:ext cx="3308087" cy="2472876"/>
            </a:xfrm>
            <a:prstGeom prst="roundRect">
              <a:avLst/>
            </a:prstGeom>
          </p:spPr>
        </p:pic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D7905745-8266-36D4-D561-E3922653FF5D}"/>
                </a:ext>
              </a:extLst>
            </p:cNvPr>
            <p:cNvGrpSpPr/>
            <p:nvPr/>
          </p:nvGrpSpPr>
          <p:grpSpPr>
            <a:xfrm>
              <a:off x="1731279" y="3898328"/>
              <a:ext cx="8443184" cy="1138307"/>
              <a:chOff x="1232729" y="3898328"/>
              <a:chExt cx="8443184" cy="1138307"/>
            </a:xfrm>
          </p:grpSpPr>
          <p:sp>
            <p:nvSpPr>
              <p:cNvPr id="24" name="Rectángulo 23">
                <a:extLst>
                  <a:ext uri="{FF2B5EF4-FFF2-40B4-BE49-F238E27FC236}">
                    <a16:creationId xmlns:a16="http://schemas.microsoft.com/office/drawing/2014/main" id="{686B3366-06EF-3E58-6064-9076D77E981C}"/>
                  </a:ext>
                </a:extLst>
              </p:cNvPr>
              <p:cNvSpPr/>
              <p:nvPr/>
            </p:nvSpPr>
            <p:spPr>
              <a:xfrm>
                <a:off x="1232729" y="4111296"/>
                <a:ext cx="7454071" cy="749606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74000">
                    <a:srgbClr val="FF9200"/>
                  </a:gs>
                  <a:gs pos="83000">
                    <a:srgbClr val="FF6200"/>
                  </a:gs>
                  <a:gs pos="100000">
                    <a:srgbClr val="A61401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grpSp>
            <p:nvGrpSpPr>
              <p:cNvPr id="23" name="Grupo 22">
                <a:extLst>
                  <a:ext uri="{FF2B5EF4-FFF2-40B4-BE49-F238E27FC236}">
                    <a16:creationId xmlns:a16="http://schemas.microsoft.com/office/drawing/2014/main" id="{36702D62-332E-1B18-47B9-39084CF191F1}"/>
                  </a:ext>
                </a:extLst>
              </p:cNvPr>
              <p:cNvGrpSpPr/>
              <p:nvPr/>
            </p:nvGrpSpPr>
            <p:grpSpPr>
              <a:xfrm>
                <a:off x="6453230" y="3898328"/>
                <a:ext cx="3222683" cy="1138307"/>
                <a:chOff x="6862015" y="4010873"/>
                <a:chExt cx="3222683" cy="1138307"/>
              </a:xfrm>
            </p:grpSpPr>
            <p:pic>
              <p:nvPicPr>
                <p:cNvPr id="22" name="Imagen 21">
                  <a:extLst>
                    <a:ext uri="{FF2B5EF4-FFF2-40B4-BE49-F238E27FC236}">
                      <a16:creationId xmlns:a16="http://schemas.microsoft.com/office/drawing/2014/main" id="{59CE3F59-499A-CFAF-7B15-7FE47A1D02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800000">
                  <a:off x="6862015" y="4223841"/>
                  <a:ext cx="2539981" cy="812794"/>
                </a:xfrm>
                <a:prstGeom prst="rect">
                  <a:avLst/>
                </a:prstGeom>
              </p:spPr>
            </p:pic>
            <p:pic>
              <p:nvPicPr>
                <p:cNvPr id="3074" name="Picture 2" descr="Icono cohete, espacio">
                  <a:extLst>
                    <a:ext uri="{FF2B5EF4-FFF2-40B4-BE49-F238E27FC236}">
                      <a16:creationId xmlns:a16="http://schemas.microsoft.com/office/drawing/2014/main" id="{A7D8962D-7B98-621B-A76D-5DC4F522DF0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2704671">
                  <a:off x="8946391" y="4010873"/>
                  <a:ext cx="1138307" cy="113830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18" name="Grupo 17">
              <a:extLst>
                <a:ext uri="{FF2B5EF4-FFF2-40B4-BE49-F238E27FC236}">
                  <a16:creationId xmlns:a16="http://schemas.microsoft.com/office/drawing/2014/main" id="{13BDBFB7-B89A-51EB-9E5C-FF6F215DFBE0}"/>
                </a:ext>
              </a:extLst>
            </p:cNvPr>
            <p:cNvGrpSpPr/>
            <p:nvPr/>
          </p:nvGrpSpPr>
          <p:grpSpPr>
            <a:xfrm>
              <a:off x="4631567" y="1244045"/>
              <a:ext cx="3308087" cy="2472876"/>
              <a:chOff x="4171384" y="1284089"/>
              <a:chExt cx="3308087" cy="2472876"/>
            </a:xfrm>
          </p:grpSpPr>
          <p:sp>
            <p:nvSpPr>
              <p:cNvPr id="13" name="Rectángulo: esquinas redondeadas 12">
                <a:extLst>
                  <a:ext uri="{FF2B5EF4-FFF2-40B4-BE49-F238E27FC236}">
                    <a16:creationId xmlns:a16="http://schemas.microsoft.com/office/drawing/2014/main" id="{9370B10C-1921-3D02-7A38-8F794423C49E}"/>
                  </a:ext>
                </a:extLst>
              </p:cNvPr>
              <p:cNvSpPr/>
              <p:nvPr/>
            </p:nvSpPr>
            <p:spPr>
              <a:xfrm>
                <a:off x="4171384" y="1284089"/>
                <a:ext cx="3308087" cy="2472876"/>
              </a:xfrm>
              <a:prstGeom prst="round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pic>
            <p:nvPicPr>
              <p:cNvPr id="3076" name="Picture 4" descr="Icono clave, de seguridad, bloquear, desbloquear, caja fuerte, acceso">
                <a:extLst>
                  <a:ext uri="{FF2B5EF4-FFF2-40B4-BE49-F238E27FC236}">
                    <a16:creationId xmlns:a16="http://schemas.microsoft.com/office/drawing/2014/main" id="{605BF88A-67C5-D946-454D-C6C74F9D360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clrChange>
                  <a:clrFrom>
                    <a:srgbClr val="E8E8E8"/>
                  </a:clrFrom>
                  <a:clrTo>
                    <a:srgbClr val="E8E8E8">
                      <a:alpha val="0"/>
                    </a:srgbClr>
                  </a:clrTo>
                </a:clrChange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800000" flipH="1">
                <a:off x="4881545" y="1378445"/>
                <a:ext cx="1887764" cy="18877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78" name="Picture 6" descr="Icono Guardar, costo, presupuesto, valor, precio, corte">
                <a:extLst>
                  <a:ext uri="{FF2B5EF4-FFF2-40B4-BE49-F238E27FC236}">
                    <a16:creationId xmlns:a16="http://schemas.microsoft.com/office/drawing/2014/main" id="{28C94E94-FF3E-D051-209A-2DA50C90C1D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2688" y="2806956"/>
                <a:ext cx="665478" cy="6654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0" name="Grupo 19">
              <a:extLst>
                <a:ext uri="{FF2B5EF4-FFF2-40B4-BE49-F238E27FC236}">
                  <a16:creationId xmlns:a16="http://schemas.microsoft.com/office/drawing/2014/main" id="{7327717E-D428-456D-D938-582E14F72034}"/>
                </a:ext>
              </a:extLst>
            </p:cNvPr>
            <p:cNvGrpSpPr/>
            <p:nvPr/>
          </p:nvGrpSpPr>
          <p:grpSpPr>
            <a:xfrm>
              <a:off x="1232729" y="1229913"/>
              <a:ext cx="3308087" cy="2472876"/>
              <a:chOff x="833587" y="1284089"/>
              <a:chExt cx="3308087" cy="2472876"/>
            </a:xfrm>
          </p:grpSpPr>
          <p:sp>
            <p:nvSpPr>
              <p:cNvPr id="17" name="Rectángulo: esquinas redondeadas 16">
                <a:extLst>
                  <a:ext uri="{FF2B5EF4-FFF2-40B4-BE49-F238E27FC236}">
                    <a16:creationId xmlns:a16="http://schemas.microsoft.com/office/drawing/2014/main" id="{924A7B75-3362-7492-B35E-2D8C8A971728}"/>
                  </a:ext>
                </a:extLst>
              </p:cNvPr>
              <p:cNvSpPr/>
              <p:nvPr/>
            </p:nvSpPr>
            <p:spPr>
              <a:xfrm>
                <a:off x="833587" y="1284089"/>
                <a:ext cx="3308087" cy="2472876"/>
              </a:xfrm>
              <a:prstGeom prst="round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grpSp>
            <p:nvGrpSpPr>
              <p:cNvPr id="16" name="Grupo 15">
                <a:extLst>
                  <a:ext uri="{FF2B5EF4-FFF2-40B4-BE49-F238E27FC236}">
                    <a16:creationId xmlns:a16="http://schemas.microsoft.com/office/drawing/2014/main" id="{17CCF592-E4DB-0448-1DAB-489230A7353B}"/>
                  </a:ext>
                </a:extLst>
              </p:cNvPr>
              <p:cNvGrpSpPr/>
              <p:nvPr/>
            </p:nvGrpSpPr>
            <p:grpSpPr>
              <a:xfrm>
                <a:off x="1637476" y="1704385"/>
                <a:ext cx="1720063" cy="1276946"/>
                <a:chOff x="2289665" y="3560522"/>
                <a:chExt cx="1079329" cy="746023"/>
              </a:xfrm>
            </p:grpSpPr>
            <p:pic>
              <p:nvPicPr>
                <p:cNvPr id="14" name="Picture 12" descr="Icono cuadro, cubo, 3d, perspectiva, forma">
                  <a:extLst>
                    <a:ext uri="{FF2B5EF4-FFF2-40B4-BE49-F238E27FC236}">
                      <a16:creationId xmlns:a16="http://schemas.microsoft.com/office/drawing/2014/main" id="{F49EB5DE-6C5C-83C4-0FFE-9436DABA204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456318" y="3560522"/>
                  <a:ext cx="746023" cy="74602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5" name="Rectángulo 14">
                  <a:extLst>
                    <a:ext uri="{FF2B5EF4-FFF2-40B4-BE49-F238E27FC236}">
                      <a16:creationId xmlns:a16="http://schemas.microsoft.com/office/drawing/2014/main" id="{72AC2317-F34C-5E3E-5977-9FBDA7A49A20}"/>
                    </a:ext>
                  </a:extLst>
                </p:cNvPr>
                <p:cNvSpPr/>
                <p:nvPr/>
              </p:nvSpPr>
              <p:spPr>
                <a:xfrm rot="19789008" flipV="1">
                  <a:off x="2289665" y="3739696"/>
                  <a:ext cx="1079329" cy="45719"/>
                </a:xfrm>
                <a:prstGeom prst="rect">
                  <a:avLst/>
                </a:prstGeom>
                <a:solidFill>
                  <a:srgbClr val="CDCDCD"/>
                </a:solidFill>
                <a:ln>
                  <a:solidFill>
                    <a:srgbClr val="CDCDC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6D663A5E-1CC1-41E4-D7AC-D39B083DEB01}"/>
                  </a:ext>
                </a:extLst>
              </p:cNvPr>
              <p:cNvSpPr txBox="1"/>
              <p:nvPr/>
            </p:nvSpPr>
            <p:spPr>
              <a:xfrm>
                <a:off x="1520340" y="3031281"/>
                <a:ext cx="19543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419" sz="2800" dirty="0" err="1">
                    <a:solidFill>
                      <a:srgbClr val="CDCDCD"/>
                    </a:solidFill>
                    <a:latin typeface="Blinker ExtraBold" panose="02000000000000000000" pitchFamily="2" charset="0"/>
                  </a:rPr>
                  <a:t>CubeSat</a:t>
                </a:r>
                <a:endParaRPr lang="es-MX" dirty="0">
                  <a:solidFill>
                    <a:srgbClr val="CDCDCD"/>
                  </a:solidFill>
                  <a:latin typeface="Blinker ExtraBold" panose="02000000000000000000" pitchFamily="2" charset="0"/>
                </a:endParaRPr>
              </a:p>
            </p:txBody>
          </p:sp>
        </p:grpSp>
      </p:grpSp>
      <p:sp>
        <p:nvSpPr>
          <p:cNvPr id="27" name="CuadroTexto 26">
            <a:extLst>
              <a:ext uri="{FF2B5EF4-FFF2-40B4-BE49-F238E27FC236}">
                <a16:creationId xmlns:a16="http://schemas.microsoft.com/office/drawing/2014/main" id="{81AB2457-116B-F0F8-BDE2-F4AEF813F00C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Introducción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982133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520E410E-35B1-9866-8179-8D9FD8530932}"/>
              </a:ext>
            </a:extLst>
          </p:cNvPr>
          <p:cNvGrpSpPr/>
          <p:nvPr/>
        </p:nvGrpSpPr>
        <p:grpSpPr>
          <a:xfrm>
            <a:off x="1926244" y="1036732"/>
            <a:ext cx="8739055" cy="5273897"/>
            <a:chOff x="1999260" y="890766"/>
            <a:chExt cx="8739055" cy="5273897"/>
          </a:xfrm>
        </p:grpSpPr>
        <p:grpSp>
          <p:nvGrpSpPr>
            <p:cNvPr id="27" name="Grupo 26">
              <a:extLst>
                <a:ext uri="{FF2B5EF4-FFF2-40B4-BE49-F238E27FC236}">
                  <a16:creationId xmlns:a16="http://schemas.microsoft.com/office/drawing/2014/main" id="{9C296C35-282F-AC4E-6047-4A25F5D8BF9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99260" y="890766"/>
              <a:ext cx="8739055" cy="2740081"/>
              <a:chOff x="1133634" y="1378445"/>
              <a:chExt cx="10198488" cy="3197678"/>
            </a:xfrm>
          </p:grpSpPr>
          <p:pic>
            <p:nvPicPr>
              <p:cNvPr id="5128" name="Picture 8" descr="Icono institucion, de la ciudad de">
                <a:extLst>
                  <a:ext uri="{FF2B5EF4-FFF2-40B4-BE49-F238E27FC236}">
                    <a16:creationId xmlns:a16="http://schemas.microsoft.com/office/drawing/2014/main" id="{A7EA726C-D852-2DBD-939A-4ED6481660A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41807" y="1378445"/>
                <a:ext cx="2951486" cy="29514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30" name="Picture 10" descr="Icono Edificio, negocio, empresa, casa, bienes, patrimonio, estado">
                <a:extLst>
                  <a:ext uri="{FF2B5EF4-FFF2-40B4-BE49-F238E27FC236}">
                    <a16:creationId xmlns:a16="http://schemas.microsoft.com/office/drawing/2014/main" id="{A0750EE4-D8F0-56BE-FA53-7CB7E0573B1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50657" y="1579788"/>
                <a:ext cx="2548800" cy="254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32" name="Picture 12" descr="Icono Banco, edificio de gobierno, casa, real, estate, panteon">
                <a:extLst>
                  <a:ext uri="{FF2B5EF4-FFF2-40B4-BE49-F238E27FC236}">
                    <a16:creationId xmlns:a16="http://schemas.microsoft.com/office/drawing/2014/main" id="{B4E84E26-33F4-EA3C-3B33-DC297542D2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47352" y="1656017"/>
                <a:ext cx="2549246" cy="25492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5BA2E347-B3C5-FF01-5AEC-D59D785B0949}"/>
                  </a:ext>
                </a:extLst>
              </p:cNvPr>
              <p:cNvSpPr txBox="1"/>
              <p:nvPr/>
            </p:nvSpPr>
            <p:spPr>
              <a:xfrm>
                <a:off x="1133634" y="4205263"/>
                <a:ext cx="35678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s-419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Instituciones educativas</a:t>
                </a:r>
                <a:endParaRPr lang="es-419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C884844D-082C-43E6-6669-778B930C0402}"/>
                  </a:ext>
                </a:extLst>
              </p:cNvPr>
              <p:cNvSpPr txBox="1"/>
              <p:nvPr/>
            </p:nvSpPr>
            <p:spPr>
              <a:xfrm>
                <a:off x="4538059" y="4206791"/>
                <a:ext cx="35678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s-419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Agencias gubernamentales</a:t>
                </a:r>
                <a:endParaRPr lang="es-419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23991DFB-F1ED-2A60-966D-C1BAF5849694}"/>
                  </a:ext>
                </a:extLst>
              </p:cNvPr>
              <p:cNvSpPr txBox="1"/>
              <p:nvPr/>
            </p:nvSpPr>
            <p:spPr>
              <a:xfrm>
                <a:off x="7764291" y="4205263"/>
                <a:ext cx="35678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s-419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Empresas privadas</a:t>
                </a:r>
                <a:endParaRPr lang="es-419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endParaRPr>
              </a:p>
            </p:txBody>
          </p:sp>
        </p:grpSp>
        <p:pic>
          <p:nvPicPr>
            <p:cNvPr id="5134" name="Picture 14" descr="Untitled">
              <a:extLst>
                <a:ext uri="{FF2B5EF4-FFF2-40B4-BE49-F238E27FC236}">
                  <a16:creationId xmlns:a16="http://schemas.microsoft.com/office/drawing/2014/main" id="{ADACBB53-2819-560F-875C-FBEAA6A0C04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29" r="14188"/>
            <a:stretch/>
          </p:blipFill>
          <p:spPr bwMode="auto">
            <a:xfrm>
              <a:off x="5281511" y="3821226"/>
              <a:ext cx="2343438" cy="2343437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CuadroTexto 28">
            <a:extLst>
              <a:ext uri="{FF2B5EF4-FFF2-40B4-BE49-F238E27FC236}">
                <a16:creationId xmlns:a16="http://schemas.microsoft.com/office/drawing/2014/main" id="{15619ABB-17CE-06AD-2547-89405F788B78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Introducción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3554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DA2A88D-CBB9-4CDE-5290-85F1E35DA264}"/>
              </a:ext>
            </a:extLst>
          </p:cNvPr>
          <p:cNvSpPr txBox="1"/>
          <p:nvPr/>
        </p:nvSpPr>
        <p:spPr>
          <a:xfrm>
            <a:off x="714460" y="1271766"/>
            <a:ext cx="11112224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s-419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Bold" panose="02000000000000000000" pitchFamily="2" charset="0"/>
              </a:rPr>
              <a:t>MISIÓN ESPACIAL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s-MX" sz="2400" b="1" dirty="0">
                <a:latin typeface="Blinker ExtraLight" panose="02000000000000000000" pitchFamily="2" charset="0"/>
              </a:rPr>
              <a:t>Es el propósito por el cual se coloca un dispositivo con determinada carga útil y/o personal en el espacio para realizar tareas que no pueden llevarse a cabo en tierra o que se tiene un interés especial por realizarlas en el espacio.</a:t>
            </a:r>
          </a:p>
          <a:p>
            <a:endParaRPr lang="es-MX" sz="2400" b="1" dirty="0">
              <a:latin typeface="Blinker ExtraLight" panose="02000000000000000000" pitchFamily="2" charset="0"/>
            </a:endParaRPr>
          </a:p>
        </p:txBody>
      </p:sp>
      <p:grpSp>
        <p:nvGrpSpPr>
          <p:cNvPr id="32" name="Grupo 31">
            <a:extLst>
              <a:ext uri="{FF2B5EF4-FFF2-40B4-BE49-F238E27FC236}">
                <a16:creationId xmlns:a16="http://schemas.microsoft.com/office/drawing/2014/main" id="{61EC61A2-6C92-01FA-72EA-922528D4E2F1}"/>
              </a:ext>
            </a:extLst>
          </p:cNvPr>
          <p:cNvGrpSpPr/>
          <p:nvPr/>
        </p:nvGrpSpPr>
        <p:grpSpPr>
          <a:xfrm>
            <a:off x="1954966" y="3207064"/>
            <a:ext cx="3054453" cy="3250988"/>
            <a:chOff x="984148" y="3174356"/>
            <a:chExt cx="3054453" cy="3250988"/>
          </a:xfrm>
        </p:grpSpPr>
        <p:pic>
          <p:nvPicPr>
            <p:cNvPr id="6146" name="Picture 2" descr="Los estudiantes lanzan CubeSat al espacio en asociación con SpaceX">
              <a:extLst>
                <a:ext uri="{FF2B5EF4-FFF2-40B4-BE49-F238E27FC236}">
                  <a16:creationId xmlns:a16="http://schemas.microsoft.com/office/drawing/2014/main" id="{D01CC8AD-0AF4-46F7-719B-8BA1A51018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8" r="15965"/>
            <a:stretch/>
          </p:blipFill>
          <p:spPr bwMode="auto">
            <a:xfrm>
              <a:off x="984148" y="3174356"/>
              <a:ext cx="3054452" cy="2665240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A0956E6A-58B3-3564-D86E-51E6137E1280}"/>
                </a:ext>
              </a:extLst>
            </p:cNvPr>
            <p:cNvSpPr txBox="1"/>
            <p:nvPr/>
          </p:nvSpPr>
          <p:spPr>
            <a:xfrm>
              <a:off x="984149" y="5917513"/>
              <a:ext cx="3054452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MX"/>
              </a:defPPr>
              <a:lvl1pPr marL="285750" indent="-285750" algn="just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latin typeface="Blinker ExtraLight" panose="02000000000000000000" pitchFamily="2" charset="0"/>
                </a:defRPr>
              </a:lvl1pPr>
            </a:lstStyle>
            <a:p>
              <a:pPr marL="0" indent="0" algn="ctr">
                <a:buNone/>
              </a:pPr>
              <a:r>
                <a:rPr lang="es-MX" sz="900" b="1" dirty="0"/>
                <a:t>*Misión </a:t>
              </a:r>
              <a:r>
                <a:rPr lang="es-MX" sz="900" b="1" dirty="0" err="1"/>
                <a:t>AlfaCrux</a:t>
              </a:r>
              <a:r>
                <a:rPr lang="es-MX" sz="900" b="1" dirty="0"/>
                <a:t>, </a:t>
              </a:r>
              <a:r>
                <a:rPr lang="es-MX" sz="900" b="1" dirty="0">
                  <a:hlinkClick r:id="rId4"/>
                </a:rPr>
                <a:t>https://noticias.r7.com/</a:t>
              </a:r>
              <a:r>
                <a:rPr lang="es-MX" sz="900" b="1" dirty="0" err="1">
                  <a:hlinkClick r:id="rId4"/>
                </a:rPr>
                <a:t>educacao</a:t>
              </a:r>
              <a:r>
                <a:rPr lang="es-MX" sz="900" b="1" dirty="0">
                  <a:hlinkClick r:id="rId4"/>
                </a:rPr>
                <a:t>/alunos-da-unb-lancam-cubesat-ao-espaco-em-parceria-com-a-spacex-01042022</a:t>
              </a:r>
              <a:r>
                <a:rPr lang="es-MX" sz="900" b="1" dirty="0"/>
                <a:t>”</a:t>
              </a:r>
            </a:p>
          </p:txBody>
        </p:sp>
      </p:grpSp>
      <p:grpSp>
        <p:nvGrpSpPr>
          <p:cNvPr id="31" name="Grupo 30">
            <a:extLst>
              <a:ext uri="{FF2B5EF4-FFF2-40B4-BE49-F238E27FC236}">
                <a16:creationId xmlns:a16="http://schemas.microsoft.com/office/drawing/2014/main" id="{4B26F86C-53A6-6DC7-F8A3-1191B99A5C0D}"/>
              </a:ext>
            </a:extLst>
          </p:cNvPr>
          <p:cNvGrpSpPr/>
          <p:nvPr/>
        </p:nvGrpSpPr>
        <p:grpSpPr>
          <a:xfrm>
            <a:off x="4905461" y="3209766"/>
            <a:ext cx="7025180" cy="2682986"/>
            <a:chOff x="4942390" y="3070161"/>
            <a:chExt cx="7025180" cy="2682986"/>
          </a:xfrm>
        </p:grpSpPr>
        <p:grpSp>
          <p:nvGrpSpPr>
            <p:cNvPr id="18" name="Grupo 17">
              <a:extLst>
                <a:ext uri="{FF2B5EF4-FFF2-40B4-BE49-F238E27FC236}">
                  <a16:creationId xmlns:a16="http://schemas.microsoft.com/office/drawing/2014/main" id="{39C8EF41-C86A-3A47-DCF5-2C75A3F46DE9}"/>
                </a:ext>
              </a:extLst>
            </p:cNvPr>
            <p:cNvGrpSpPr/>
            <p:nvPr/>
          </p:nvGrpSpPr>
          <p:grpSpPr>
            <a:xfrm>
              <a:off x="4942390" y="3070161"/>
              <a:ext cx="7025180" cy="2682986"/>
              <a:chOff x="4942390" y="3070161"/>
              <a:chExt cx="7025180" cy="2682986"/>
            </a:xfrm>
          </p:grpSpPr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469DFE64-98D6-C124-B2E1-BB8A55538BDE}"/>
                  </a:ext>
                </a:extLst>
              </p:cNvPr>
              <p:cNvSpPr txBox="1"/>
              <p:nvPr/>
            </p:nvSpPr>
            <p:spPr>
              <a:xfrm>
                <a:off x="4942390" y="3070161"/>
                <a:ext cx="70251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es-MX" sz="2400" b="1" dirty="0">
                    <a:solidFill>
                      <a:schemeClr val="accent5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Misiones </a:t>
                </a:r>
                <a:r>
                  <a:rPr lang="es-MX" sz="2400" b="1" dirty="0" err="1">
                    <a:solidFill>
                      <a:schemeClr val="accent5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CubeSat</a:t>
                </a:r>
                <a:r>
                  <a:rPr lang="es-MX" sz="2400" b="1" dirty="0">
                    <a:solidFill>
                      <a:schemeClr val="accent5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 universitarias </a:t>
                </a:r>
              </a:p>
            </p:txBody>
          </p:sp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2D37C376-C360-1370-BDB1-82F013527A97}"/>
                  </a:ext>
                </a:extLst>
              </p:cNvPr>
              <p:cNvSpPr txBox="1"/>
              <p:nvPr/>
            </p:nvSpPr>
            <p:spPr>
              <a:xfrm>
                <a:off x="4942390" y="3810620"/>
                <a:ext cx="70251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es-MX" sz="2400" b="1" dirty="0">
                    <a:solidFill>
                      <a:schemeClr val="accent5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Fracaso</a:t>
                </a:r>
              </a:p>
            </p:txBody>
          </p:sp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CCC8DF64-E282-F4CA-8B1A-E7011F83BC0C}"/>
                  </a:ext>
                </a:extLst>
              </p:cNvPr>
              <p:cNvSpPr txBox="1"/>
              <p:nvPr/>
            </p:nvSpPr>
            <p:spPr>
              <a:xfrm>
                <a:off x="4942390" y="4551051"/>
                <a:ext cx="70251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es-MX" sz="2400" b="1" dirty="0">
                    <a:solidFill>
                      <a:schemeClr val="accent5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Falta de una metodología</a:t>
                </a:r>
              </a:p>
            </p:txBody>
          </p:sp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85F80AFE-0A3E-B63E-CCBD-0F20F02F4F56}"/>
                  </a:ext>
                </a:extLst>
              </p:cNvPr>
              <p:cNvSpPr txBox="1"/>
              <p:nvPr/>
            </p:nvSpPr>
            <p:spPr>
              <a:xfrm>
                <a:off x="4942390" y="5291482"/>
                <a:ext cx="70251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es-MX" sz="2400" b="1" dirty="0">
                    <a:solidFill>
                      <a:schemeClr val="accent5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Disminuye probabilidades de éxito</a:t>
                </a:r>
              </a:p>
            </p:txBody>
          </p:sp>
        </p:grpSp>
        <p:cxnSp>
          <p:nvCxnSpPr>
            <p:cNvPr id="20" name="Conector recto de flecha 19">
              <a:extLst>
                <a:ext uri="{FF2B5EF4-FFF2-40B4-BE49-F238E27FC236}">
                  <a16:creationId xmlns:a16="http://schemas.microsoft.com/office/drawing/2014/main" id="{156C9147-7E42-3712-DFD0-E493B76557FE}"/>
                </a:ext>
              </a:extLst>
            </p:cNvPr>
            <p:cNvCxnSpPr>
              <a:stCxn id="14" idx="2"/>
              <a:endCxn id="15" idx="0"/>
            </p:cNvCxnSpPr>
            <p:nvPr/>
          </p:nvCxnSpPr>
          <p:spPr>
            <a:xfrm>
              <a:off x="8454980" y="3531826"/>
              <a:ext cx="0" cy="278794"/>
            </a:xfrm>
            <a:prstGeom prst="straightConnector1">
              <a:avLst/>
            </a:prstGeom>
            <a:ln w="38100">
              <a:solidFill>
                <a:srgbClr val="A6140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>
              <a:extLst>
                <a:ext uri="{FF2B5EF4-FFF2-40B4-BE49-F238E27FC236}">
                  <a16:creationId xmlns:a16="http://schemas.microsoft.com/office/drawing/2014/main" id="{86EF3FEC-77E5-F469-34A1-72096F2E1B00}"/>
                </a:ext>
              </a:extLst>
            </p:cNvPr>
            <p:cNvCxnSpPr/>
            <p:nvPr/>
          </p:nvCxnSpPr>
          <p:spPr>
            <a:xfrm>
              <a:off x="8454980" y="4273611"/>
              <a:ext cx="0" cy="278794"/>
            </a:xfrm>
            <a:prstGeom prst="straightConnector1">
              <a:avLst/>
            </a:prstGeom>
            <a:ln w="38100">
              <a:solidFill>
                <a:srgbClr val="A6140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recto de flecha 29">
              <a:extLst>
                <a:ext uri="{FF2B5EF4-FFF2-40B4-BE49-F238E27FC236}">
                  <a16:creationId xmlns:a16="http://schemas.microsoft.com/office/drawing/2014/main" id="{FEDDA71E-9DCF-D7BC-8298-BABA9704A000}"/>
                </a:ext>
              </a:extLst>
            </p:cNvPr>
            <p:cNvCxnSpPr/>
            <p:nvPr/>
          </p:nvCxnSpPr>
          <p:spPr>
            <a:xfrm>
              <a:off x="8454980" y="5030096"/>
              <a:ext cx="0" cy="278794"/>
            </a:xfrm>
            <a:prstGeom prst="straightConnector1">
              <a:avLst/>
            </a:prstGeom>
            <a:ln w="38100">
              <a:solidFill>
                <a:srgbClr val="A6140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CuadroTexto 32">
            <a:extLst>
              <a:ext uri="{FF2B5EF4-FFF2-40B4-BE49-F238E27FC236}">
                <a16:creationId xmlns:a16="http://schemas.microsoft.com/office/drawing/2014/main" id="{A708C714-95F5-815C-AEC1-0067662BF5BD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Introducción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51255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E60DC06-398B-650A-0A49-EFB20AF80721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51748A"/>
          </a:solidFill>
          <a:ln>
            <a:solidFill>
              <a:srgbClr val="5174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98787C0-95BC-55D4-1246-E457881954B6}"/>
              </a:ext>
            </a:extLst>
          </p:cNvPr>
          <p:cNvSpPr/>
          <p:nvPr/>
        </p:nvSpPr>
        <p:spPr>
          <a:xfrm>
            <a:off x="-1" y="0"/>
            <a:ext cx="12182475" cy="6858000"/>
          </a:xfrm>
          <a:prstGeom prst="rect">
            <a:avLst/>
          </a:prstGeom>
          <a:solidFill>
            <a:srgbClr val="445D73"/>
          </a:solidFill>
          <a:ln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5EAEDB-B6EF-C7E1-3114-6BF7403F128D}"/>
              </a:ext>
            </a:extLst>
          </p:cNvPr>
          <p:cNvSpPr txBox="1"/>
          <p:nvPr/>
        </p:nvSpPr>
        <p:spPr>
          <a:xfrm>
            <a:off x="399543" y="3923708"/>
            <a:ext cx="113929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800" b="1" dirty="0">
                <a:solidFill>
                  <a:schemeClr val="bg1"/>
                </a:solidFill>
                <a:latin typeface="Blinker Light" panose="02000000000000000000" pitchFamily="2" charset="0"/>
              </a:rPr>
              <a:t>Administración del ciclo de vida de una misión </a:t>
            </a:r>
            <a:r>
              <a:rPr lang="es-MX" sz="4800" b="1" dirty="0" err="1">
                <a:solidFill>
                  <a:schemeClr val="bg1"/>
                </a:solidFill>
                <a:latin typeface="Blinker Light" panose="02000000000000000000" pitchFamily="2" charset="0"/>
              </a:rPr>
              <a:t>CubeSat</a:t>
            </a:r>
            <a:endParaRPr lang="es-MX" sz="4800" b="1" dirty="0">
              <a:solidFill>
                <a:schemeClr val="bg1"/>
              </a:solidFill>
              <a:latin typeface="Blinker Light" panose="02000000000000000000" pitchFamily="2" charset="0"/>
            </a:endParaRPr>
          </a:p>
        </p:txBody>
      </p:sp>
      <p:pic>
        <p:nvPicPr>
          <p:cNvPr id="4" name="Picture 2" descr="Icono la nasa, logo">
            <a:extLst>
              <a:ext uri="{FF2B5EF4-FFF2-40B4-BE49-F238E27FC236}">
                <a16:creationId xmlns:a16="http://schemas.microsoft.com/office/drawing/2014/main" id="{481767AA-445D-2EC1-ECB5-13945C70D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6785" y="724424"/>
            <a:ext cx="3188901" cy="318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697823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21110F7-9081-BFCA-2635-FD09EED9C7DE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Tiempo de desarrollo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DF03FC83-E709-CBBA-0A50-5BF26AA9AD5C}"/>
              </a:ext>
            </a:extLst>
          </p:cNvPr>
          <p:cNvGrpSpPr/>
          <p:nvPr/>
        </p:nvGrpSpPr>
        <p:grpSpPr>
          <a:xfrm>
            <a:off x="909872" y="1659839"/>
            <a:ext cx="10873560" cy="1769160"/>
            <a:chOff x="909872" y="1659839"/>
            <a:chExt cx="10873560" cy="1769160"/>
          </a:xfrm>
        </p:grpSpPr>
        <p:sp>
          <p:nvSpPr>
            <p:cNvPr id="39" name="Rectángulo 38">
              <a:extLst>
                <a:ext uri="{FF2B5EF4-FFF2-40B4-BE49-F238E27FC236}">
                  <a16:creationId xmlns:a16="http://schemas.microsoft.com/office/drawing/2014/main" id="{9FC51F4A-D960-77CD-9EB5-CDF8F42FBC0E}"/>
                </a:ext>
              </a:extLst>
            </p:cNvPr>
            <p:cNvSpPr/>
            <p:nvPr/>
          </p:nvSpPr>
          <p:spPr>
            <a:xfrm>
              <a:off x="9018372" y="1690013"/>
              <a:ext cx="1902860" cy="17250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Rectángulo 37">
              <a:extLst>
                <a:ext uri="{FF2B5EF4-FFF2-40B4-BE49-F238E27FC236}">
                  <a16:creationId xmlns:a16="http://schemas.microsoft.com/office/drawing/2014/main" id="{33C1484C-DE23-80F3-9867-22818CA91B8F}"/>
                </a:ext>
              </a:extLst>
            </p:cNvPr>
            <p:cNvSpPr/>
            <p:nvPr/>
          </p:nvSpPr>
          <p:spPr>
            <a:xfrm>
              <a:off x="1772072" y="1703899"/>
              <a:ext cx="1902860" cy="17250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46FA68F2-868C-98A0-3299-FA0732EADE91}"/>
                </a:ext>
              </a:extLst>
            </p:cNvPr>
            <p:cNvGrpSpPr/>
            <p:nvPr/>
          </p:nvGrpSpPr>
          <p:grpSpPr>
            <a:xfrm>
              <a:off x="909872" y="1659839"/>
              <a:ext cx="10873560" cy="1769160"/>
              <a:chOff x="909872" y="1659839"/>
              <a:chExt cx="10873560" cy="1769160"/>
            </a:xfrm>
          </p:grpSpPr>
          <p:grpSp>
            <p:nvGrpSpPr>
              <p:cNvPr id="26" name="Grupo 25">
                <a:extLst>
                  <a:ext uri="{FF2B5EF4-FFF2-40B4-BE49-F238E27FC236}">
                    <a16:creationId xmlns:a16="http://schemas.microsoft.com/office/drawing/2014/main" id="{404FA49A-0921-7B6B-CD85-10D1B60291D3}"/>
                  </a:ext>
                </a:extLst>
              </p:cNvPr>
              <p:cNvGrpSpPr/>
              <p:nvPr/>
            </p:nvGrpSpPr>
            <p:grpSpPr>
              <a:xfrm>
                <a:off x="3674932" y="1703900"/>
                <a:ext cx="5343440" cy="1725099"/>
                <a:chOff x="1109790" y="3287624"/>
                <a:chExt cx="5343440" cy="1725099"/>
              </a:xfrm>
            </p:grpSpPr>
            <p:grpSp>
              <p:nvGrpSpPr>
                <p:cNvPr id="11" name="Grupo 10">
                  <a:extLst>
                    <a:ext uri="{FF2B5EF4-FFF2-40B4-BE49-F238E27FC236}">
                      <a16:creationId xmlns:a16="http://schemas.microsoft.com/office/drawing/2014/main" id="{7580BD02-978B-2484-7669-E3C464BBB766}"/>
                    </a:ext>
                  </a:extLst>
                </p:cNvPr>
                <p:cNvGrpSpPr/>
                <p:nvPr/>
              </p:nvGrpSpPr>
              <p:grpSpPr>
                <a:xfrm>
                  <a:off x="1109790" y="3287624"/>
                  <a:ext cx="5343440" cy="1725099"/>
                  <a:chOff x="851620" y="1875513"/>
                  <a:chExt cx="5343440" cy="1725099"/>
                </a:xfrm>
              </p:grpSpPr>
              <p:sp>
                <p:nvSpPr>
                  <p:cNvPr id="19" name="CuadroTexto 18">
                    <a:extLst>
                      <a:ext uri="{FF2B5EF4-FFF2-40B4-BE49-F238E27FC236}">
                        <a16:creationId xmlns:a16="http://schemas.microsoft.com/office/drawing/2014/main" id="{15A2932A-44A7-8FCE-6381-C1EF14C43974}"/>
                      </a:ext>
                    </a:extLst>
                  </p:cNvPr>
                  <p:cNvSpPr txBox="1"/>
                  <p:nvPr/>
                </p:nvSpPr>
                <p:spPr>
                  <a:xfrm>
                    <a:off x="851620" y="1875513"/>
                    <a:ext cx="5343440" cy="369332"/>
                  </a:xfrm>
                  <a:prstGeom prst="rect">
                    <a:avLst/>
                  </a:prstGeom>
                  <a:solidFill>
                    <a:srgbClr val="445D73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spcBef>
                        <a:spcPts val="3000"/>
                      </a:spcBef>
                      <a:spcAft>
                        <a:spcPts val="3000"/>
                      </a:spcAft>
                    </a:pPr>
                    <a:r>
                      <a:rPr lang="es-419" b="1" dirty="0">
                        <a:solidFill>
                          <a:schemeClr val="bg1"/>
                        </a:solidFill>
                        <a:latin typeface="Blinker ExtraLight" panose="02000000000000000000" pitchFamily="2" charset="0"/>
                      </a:rPr>
                      <a:t>Ej. de factores que determinan el tiempo de desarrollo</a:t>
                    </a:r>
                    <a:endParaRPr lang="es-MX" b="1" dirty="0">
                      <a:solidFill>
                        <a:schemeClr val="bg1"/>
                      </a:solidFill>
                      <a:latin typeface="Blinker ExtraLight" panose="02000000000000000000" pitchFamily="2" charset="0"/>
                    </a:endParaRPr>
                  </a:p>
                </p:txBody>
              </p:sp>
              <p:sp>
                <p:nvSpPr>
                  <p:cNvPr id="25" name="Rectángulo 24">
                    <a:extLst>
                      <a:ext uri="{FF2B5EF4-FFF2-40B4-BE49-F238E27FC236}">
                        <a16:creationId xmlns:a16="http://schemas.microsoft.com/office/drawing/2014/main" id="{592AA446-086D-8EE9-3C43-B44B54569E50}"/>
                      </a:ext>
                    </a:extLst>
                  </p:cNvPr>
                  <p:cNvSpPr/>
                  <p:nvPr/>
                </p:nvSpPr>
                <p:spPr>
                  <a:xfrm>
                    <a:off x="851620" y="1875513"/>
                    <a:ext cx="5343440" cy="1725099"/>
                  </a:xfrm>
                  <a:prstGeom prst="rect">
                    <a:avLst/>
                  </a:prstGeom>
                  <a:noFill/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MX"/>
                  </a:p>
                </p:txBody>
              </p:sp>
            </p:grpSp>
            <p:pic>
              <p:nvPicPr>
                <p:cNvPr id="7172" name="Picture 4" descr="Icono cohete, lanzamiento">
                  <a:extLst>
                    <a:ext uri="{FF2B5EF4-FFF2-40B4-BE49-F238E27FC236}">
                      <a16:creationId xmlns:a16="http://schemas.microsoft.com/office/drawing/2014/main" id="{99CC3437-A0E5-2851-77A8-CF789AAC979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833799" y="3696461"/>
                  <a:ext cx="1172711" cy="117271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174" name="Picture 6" descr="Icono acabado, objetivo, metas, marca, objetivos">
                  <a:extLst>
                    <a:ext uri="{FF2B5EF4-FFF2-40B4-BE49-F238E27FC236}">
                      <a16:creationId xmlns:a16="http://schemas.microsoft.com/office/drawing/2014/main" id="{C6BAC6B5-ADA7-C60D-F39F-89ABB4425C0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098144" y="3775476"/>
                  <a:ext cx="1030325" cy="103032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176" name="Picture 8" descr="Icono sacos de dinero, ahorro, la inversión, negocio, banco, dólar">
                  <a:extLst>
                    <a:ext uri="{FF2B5EF4-FFF2-40B4-BE49-F238E27FC236}">
                      <a16:creationId xmlns:a16="http://schemas.microsoft.com/office/drawing/2014/main" id="{69A29864-63A3-DFE6-28A8-1EB40CD25FA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371562" y="3639872"/>
                  <a:ext cx="1288457" cy="128845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33" name="Grupo 32">
                <a:extLst>
                  <a:ext uri="{FF2B5EF4-FFF2-40B4-BE49-F238E27FC236}">
                    <a16:creationId xmlns:a16="http://schemas.microsoft.com/office/drawing/2014/main" id="{7E8E811A-B0C4-DD3C-2E8C-429792595EC8}"/>
                  </a:ext>
                </a:extLst>
              </p:cNvPr>
              <p:cNvGrpSpPr/>
              <p:nvPr/>
            </p:nvGrpSpPr>
            <p:grpSpPr>
              <a:xfrm>
                <a:off x="909872" y="1660430"/>
                <a:ext cx="1724400" cy="1725099"/>
                <a:chOff x="6759614" y="3287624"/>
                <a:chExt cx="1724400" cy="1725099"/>
              </a:xfrm>
            </p:grpSpPr>
            <p:sp>
              <p:nvSpPr>
                <p:cNvPr id="29" name="Elipse 28">
                  <a:extLst>
                    <a:ext uri="{FF2B5EF4-FFF2-40B4-BE49-F238E27FC236}">
                      <a16:creationId xmlns:a16="http://schemas.microsoft.com/office/drawing/2014/main" id="{587C27F0-4B90-98D9-E989-D0C8A2FC90E5}"/>
                    </a:ext>
                  </a:extLst>
                </p:cNvPr>
                <p:cNvSpPr/>
                <p:nvPr/>
              </p:nvSpPr>
              <p:spPr>
                <a:xfrm>
                  <a:off x="6759614" y="3287624"/>
                  <a:ext cx="1724400" cy="1725099"/>
                </a:xfrm>
                <a:prstGeom prst="ellipse">
                  <a:avLst/>
                </a:prstGeom>
                <a:solidFill>
                  <a:srgbClr val="445D73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28" name="CuadroTexto 27">
                  <a:extLst>
                    <a:ext uri="{FF2B5EF4-FFF2-40B4-BE49-F238E27FC236}">
                      <a16:creationId xmlns:a16="http://schemas.microsoft.com/office/drawing/2014/main" id="{A00D16C7-D2F8-3CA7-BA74-BC75241061AC}"/>
                    </a:ext>
                  </a:extLst>
                </p:cNvPr>
                <p:cNvSpPr txBox="1"/>
                <p:nvPr/>
              </p:nvSpPr>
              <p:spPr>
                <a:xfrm>
                  <a:off x="6897596" y="3563768"/>
                  <a:ext cx="1448436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Bef>
                      <a:spcPts val="300"/>
                    </a:spcBef>
                    <a:spcAft>
                      <a:spcPts val="300"/>
                    </a:spcAft>
                  </a:pPr>
                  <a:r>
                    <a:rPr lang="es-419" sz="32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linker ExtraBold" panose="02000000000000000000" pitchFamily="2" charset="0"/>
                    </a:rPr>
                    <a:t>9 meses</a:t>
                  </a:r>
                </a:p>
              </p:txBody>
            </p:sp>
          </p:grpSp>
          <p:grpSp>
            <p:nvGrpSpPr>
              <p:cNvPr id="34" name="Grupo 33">
                <a:extLst>
                  <a:ext uri="{FF2B5EF4-FFF2-40B4-BE49-F238E27FC236}">
                    <a16:creationId xmlns:a16="http://schemas.microsoft.com/office/drawing/2014/main" id="{DF4B466B-DA08-7D5E-C9FC-8F00C9045206}"/>
                  </a:ext>
                </a:extLst>
              </p:cNvPr>
              <p:cNvGrpSpPr/>
              <p:nvPr/>
            </p:nvGrpSpPr>
            <p:grpSpPr>
              <a:xfrm>
                <a:off x="10059032" y="1659839"/>
                <a:ext cx="1724400" cy="1725099"/>
                <a:chOff x="6759614" y="3287624"/>
                <a:chExt cx="1724400" cy="1725099"/>
              </a:xfrm>
            </p:grpSpPr>
            <p:sp>
              <p:nvSpPr>
                <p:cNvPr id="35" name="Elipse 34">
                  <a:extLst>
                    <a:ext uri="{FF2B5EF4-FFF2-40B4-BE49-F238E27FC236}">
                      <a16:creationId xmlns:a16="http://schemas.microsoft.com/office/drawing/2014/main" id="{DD625243-D414-9A28-4797-64E94069B843}"/>
                    </a:ext>
                  </a:extLst>
                </p:cNvPr>
                <p:cNvSpPr/>
                <p:nvPr/>
              </p:nvSpPr>
              <p:spPr>
                <a:xfrm>
                  <a:off x="6759614" y="3287624"/>
                  <a:ext cx="1724400" cy="1725099"/>
                </a:xfrm>
                <a:prstGeom prst="ellipse">
                  <a:avLst/>
                </a:prstGeom>
                <a:solidFill>
                  <a:srgbClr val="445D73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36" name="CuadroTexto 35">
                  <a:extLst>
                    <a:ext uri="{FF2B5EF4-FFF2-40B4-BE49-F238E27FC236}">
                      <a16:creationId xmlns:a16="http://schemas.microsoft.com/office/drawing/2014/main" id="{6E4DA228-A6AB-9277-2B11-8B179A93F7E8}"/>
                    </a:ext>
                  </a:extLst>
                </p:cNvPr>
                <p:cNvSpPr txBox="1"/>
                <p:nvPr/>
              </p:nvSpPr>
              <p:spPr>
                <a:xfrm>
                  <a:off x="6897596" y="3563768"/>
                  <a:ext cx="1448436" cy="11541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Bef>
                      <a:spcPts val="300"/>
                    </a:spcBef>
                    <a:spcAft>
                      <a:spcPts val="300"/>
                    </a:spcAft>
                  </a:pPr>
                  <a:r>
                    <a:rPr lang="es-419" sz="32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linker ExtraBold" panose="02000000000000000000" pitchFamily="2" charset="0"/>
                    </a:rPr>
                    <a:t>18-24</a:t>
                  </a:r>
                </a:p>
                <a:p>
                  <a:pPr algn="ctr">
                    <a:spcBef>
                      <a:spcPts val="300"/>
                    </a:spcBef>
                    <a:spcAft>
                      <a:spcPts val="300"/>
                    </a:spcAft>
                  </a:pPr>
                  <a:r>
                    <a:rPr lang="es-419" sz="32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linker ExtraBold" panose="02000000000000000000" pitchFamily="2" charset="0"/>
                    </a:rPr>
                    <a:t>meses</a:t>
                  </a:r>
                </a:p>
              </p:txBody>
            </p:sp>
          </p:grpSp>
        </p:grpSp>
      </p:grpSp>
      <p:grpSp>
        <p:nvGrpSpPr>
          <p:cNvPr id="41" name="Grupo 40">
            <a:extLst>
              <a:ext uri="{FF2B5EF4-FFF2-40B4-BE49-F238E27FC236}">
                <a16:creationId xmlns:a16="http://schemas.microsoft.com/office/drawing/2014/main" id="{DBDCD1F1-716E-98BD-8547-C33B37DA3FA4}"/>
              </a:ext>
            </a:extLst>
          </p:cNvPr>
          <p:cNvGrpSpPr/>
          <p:nvPr/>
        </p:nvGrpSpPr>
        <p:grpSpPr>
          <a:xfrm>
            <a:off x="909872" y="4172381"/>
            <a:ext cx="10873560" cy="1769160"/>
            <a:chOff x="909872" y="1659839"/>
            <a:chExt cx="10873560" cy="1769160"/>
          </a:xfrm>
        </p:grpSpPr>
        <p:sp>
          <p:nvSpPr>
            <p:cNvPr id="42" name="Rectángulo 41">
              <a:extLst>
                <a:ext uri="{FF2B5EF4-FFF2-40B4-BE49-F238E27FC236}">
                  <a16:creationId xmlns:a16="http://schemas.microsoft.com/office/drawing/2014/main" id="{54AE6FD4-7955-9918-EFA1-5DB36AFAC8A3}"/>
                </a:ext>
              </a:extLst>
            </p:cNvPr>
            <p:cNvSpPr/>
            <p:nvPr/>
          </p:nvSpPr>
          <p:spPr>
            <a:xfrm>
              <a:off x="9018372" y="1690013"/>
              <a:ext cx="1902860" cy="17250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" name="Rectángulo 42">
              <a:extLst>
                <a:ext uri="{FF2B5EF4-FFF2-40B4-BE49-F238E27FC236}">
                  <a16:creationId xmlns:a16="http://schemas.microsoft.com/office/drawing/2014/main" id="{E9BB6473-6D12-DA07-F8BC-E7FFE0BD9874}"/>
                </a:ext>
              </a:extLst>
            </p:cNvPr>
            <p:cNvSpPr/>
            <p:nvPr/>
          </p:nvSpPr>
          <p:spPr>
            <a:xfrm>
              <a:off x="1772072" y="1703899"/>
              <a:ext cx="1902860" cy="17250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6AF13C43-CA7B-F62F-FDF0-0FF348385E3C}"/>
                </a:ext>
              </a:extLst>
            </p:cNvPr>
            <p:cNvGrpSpPr/>
            <p:nvPr/>
          </p:nvGrpSpPr>
          <p:grpSpPr>
            <a:xfrm>
              <a:off x="909872" y="1659839"/>
              <a:ext cx="10873560" cy="1769160"/>
              <a:chOff x="909872" y="1659839"/>
              <a:chExt cx="10873560" cy="1769160"/>
            </a:xfrm>
          </p:grpSpPr>
          <p:grpSp>
            <p:nvGrpSpPr>
              <p:cNvPr id="52" name="Grupo 51">
                <a:extLst>
                  <a:ext uri="{FF2B5EF4-FFF2-40B4-BE49-F238E27FC236}">
                    <a16:creationId xmlns:a16="http://schemas.microsoft.com/office/drawing/2014/main" id="{B6E7B43B-BA82-2A94-EE31-59CF1D15D402}"/>
                  </a:ext>
                </a:extLst>
              </p:cNvPr>
              <p:cNvGrpSpPr/>
              <p:nvPr/>
            </p:nvGrpSpPr>
            <p:grpSpPr>
              <a:xfrm>
                <a:off x="3674932" y="1703900"/>
                <a:ext cx="5343440" cy="1725099"/>
                <a:chOff x="851620" y="1875513"/>
                <a:chExt cx="5343440" cy="1725099"/>
              </a:xfrm>
            </p:grpSpPr>
            <p:sp>
              <p:nvSpPr>
                <p:cNvPr id="56" name="CuadroTexto 55">
                  <a:extLst>
                    <a:ext uri="{FF2B5EF4-FFF2-40B4-BE49-F238E27FC236}">
                      <a16:creationId xmlns:a16="http://schemas.microsoft.com/office/drawing/2014/main" id="{990CD10B-D2D7-5E73-251C-F71C0C7F22F9}"/>
                    </a:ext>
                  </a:extLst>
                </p:cNvPr>
                <p:cNvSpPr txBox="1"/>
                <p:nvPr/>
              </p:nvSpPr>
              <p:spPr>
                <a:xfrm>
                  <a:off x="851620" y="1875513"/>
                  <a:ext cx="5343440" cy="369332"/>
                </a:xfrm>
                <a:prstGeom prst="rect">
                  <a:avLst/>
                </a:prstGeom>
                <a:solidFill>
                  <a:srgbClr val="C00000"/>
                </a:solidFill>
              </p:spPr>
              <p:txBody>
                <a:bodyPr wrap="square">
                  <a:spAutoFit/>
                </a:bodyPr>
                <a:lstStyle/>
                <a:p>
                  <a:pPr algn="ctr"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b="1" dirty="0">
                      <a:solidFill>
                        <a:schemeClr val="bg1"/>
                      </a:solidFill>
                      <a:latin typeface="Blinker ExtraLight" panose="02000000000000000000" pitchFamily="2" charset="0"/>
                    </a:rPr>
                    <a:t>Tiempo de espera para ser lanzado</a:t>
                  </a:r>
                  <a:endParaRPr lang="es-MX" b="1" dirty="0">
                    <a:solidFill>
                      <a:schemeClr val="bg1"/>
                    </a:solidFill>
                    <a:latin typeface="Blinker ExtraLight" panose="02000000000000000000" pitchFamily="2" charset="0"/>
                  </a:endParaRPr>
                </a:p>
              </p:txBody>
            </p:sp>
            <p:sp>
              <p:nvSpPr>
                <p:cNvPr id="57" name="Rectángulo 56">
                  <a:extLst>
                    <a:ext uri="{FF2B5EF4-FFF2-40B4-BE49-F238E27FC236}">
                      <a16:creationId xmlns:a16="http://schemas.microsoft.com/office/drawing/2014/main" id="{0714B86F-C86F-D420-4ED3-0758A78CE24A}"/>
                    </a:ext>
                  </a:extLst>
                </p:cNvPr>
                <p:cNvSpPr/>
                <p:nvPr/>
              </p:nvSpPr>
              <p:spPr>
                <a:xfrm>
                  <a:off x="851620" y="1875513"/>
                  <a:ext cx="5343440" cy="1725099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grpSp>
            <p:nvGrpSpPr>
              <p:cNvPr id="46" name="Grupo 45">
                <a:extLst>
                  <a:ext uri="{FF2B5EF4-FFF2-40B4-BE49-F238E27FC236}">
                    <a16:creationId xmlns:a16="http://schemas.microsoft.com/office/drawing/2014/main" id="{520289C2-A55B-D09B-7837-7D321ECF2A36}"/>
                  </a:ext>
                </a:extLst>
              </p:cNvPr>
              <p:cNvGrpSpPr/>
              <p:nvPr/>
            </p:nvGrpSpPr>
            <p:grpSpPr>
              <a:xfrm>
                <a:off x="909872" y="1660430"/>
                <a:ext cx="1724400" cy="1725099"/>
                <a:chOff x="6759614" y="3287624"/>
                <a:chExt cx="1724400" cy="1725099"/>
              </a:xfrm>
            </p:grpSpPr>
            <p:sp>
              <p:nvSpPr>
                <p:cNvPr id="50" name="Elipse 49">
                  <a:extLst>
                    <a:ext uri="{FF2B5EF4-FFF2-40B4-BE49-F238E27FC236}">
                      <a16:creationId xmlns:a16="http://schemas.microsoft.com/office/drawing/2014/main" id="{5A898CC9-E05C-2B85-9C14-6BD94E1E1A7A}"/>
                    </a:ext>
                  </a:extLst>
                </p:cNvPr>
                <p:cNvSpPr/>
                <p:nvPr/>
              </p:nvSpPr>
              <p:spPr>
                <a:xfrm>
                  <a:off x="6759614" y="3287624"/>
                  <a:ext cx="1724400" cy="1725099"/>
                </a:xfrm>
                <a:prstGeom prst="ellipse">
                  <a:avLst/>
                </a:prstGeom>
                <a:solidFill>
                  <a:srgbClr val="00B050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51" name="CuadroTexto 50">
                  <a:extLst>
                    <a:ext uri="{FF2B5EF4-FFF2-40B4-BE49-F238E27FC236}">
                      <a16:creationId xmlns:a16="http://schemas.microsoft.com/office/drawing/2014/main" id="{DBE6D45D-0560-04B6-BEF7-674AD8F57C1E}"/>
                    </a:ext>
                  </a:extLst>
                </p:cNvPr>
                <p:cNvSpPr txBox="1"/>
                <p:nvPr/>
              </p:nvSpPr>
              <p:spPr>
                <a:xfrm>
                  <a:off x="6793878" y="3748965"/>
                  <a:ext cx="1655411" cy="9541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Bef>
                      <a:spcPts val="300"/>
                    </a:spcBef>
                    <a:spcAft>
                      <a:spcPts val="300"/>
                    </a:spcAft>
                  </a:pPr>
                  <a:r>
                    <a:rPr lang="es-419" sz="28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linker ExtraBold" panose="02000000000000000000" pitchFamily="2" charset="0"/>
                    </a:rPr>
                    <a:t>¡</a:t>
                  </a:r>
                  <a:r>
                    <a:rPr lang="es-419" sz="2800" dirty="0" err="1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linker ExtraBold" panose="02000000000000000000" pitchFamily="2" charset="0"/>
                    </a:rPr>
                    <a:t>CubeSat</a:t>
                  </a:r>
                  <a:r>
                    <a:rPr lang="es-419" sz="28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linker ExtraBold" panose="02000000000000000000" pitchFamily="2" charset="0"/>
                    </a:rPr>
                    <a:t> listo!</a:t>
                  </a:r>
                </a:p>
              </p:txBody>
            </p:sp>
          </p:grpSp>
          <p:grpSp>
            <p:nvGrpSpPr>
              <p:cNvPr id="47" name="Grupo 46">
                <a:extLst>
                  <a:ext uri="{FF2B5EF4-FFF2-40B4-BE49-F238E27FC236}">
                    <a16:creationId xmlns:a16="http://schemas.microsoft.com/office/drawing/2014/main" id="{CFBA06FA-D742-6974-4556-B3F4C141265E}"/>
                  </a:ext>
                </a:extLst>
              </p:cNvPr>
              <p:cNvGrpSpPr/>
              <p:nvPr/>
            </p:nvGrpSpPr>
            <p:grpSpPr>
              <a:xfrm>
                <a:off x="10059032" y="1659839"/>
                <a:ext cx="1724400" cy="1725099"/>
                <a:chOff x="6759614" y="3287624"/>
                <a:chExt cx="1724400" cy="1725099"/>
              </a:xfrm>
            </p:grpSpPr>
            <p:sp>
              <p:nvSpPr>
                <p:cNvPr id="48" name="Elipse 47">
                  <a:extLst>
                    <a:ext uri="{FF2B5EF4-FFF2-40B4-BE49-F238E27FC236}">
                      <a16:creationId xmlns:a16="http://schemas.microsoft.com/office/drawing/2014/main" id="{9A06019A-65D8-BBF1-881A-FBAF71812E17}"/>
                    </a:ext>
                  </a:extLst>
                </p:cNvPr>
                <p:cNvSpPr/>
                <p:nvPr/>
              </p:nvSpPr>
              <p:spPr>
                <a:xfrm>
                  <a:off x="6759614" y="3287624"/>
                  <a:ext cx="1724400" cy="1725099"/>
                </a:xfrm>
                <a:prstGeom prst="ellipse">
                  <a:avLst/>
                </a:prstGeom>
                <a:solidFill>
                  <a:srgbClr val="C00000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49" name="CuadroTexto 48">
                  <a:extLst>
                    <a:ext uri="{FF2B5EF4-FFF2-40B4-BE49-F238E27FC236}">
                      <a16:creationId xmlns:a16="http://schemas.microsoft.com/office/drawing/2014/main" id="{32929E0B-8AFE-A973-138C-626BA9E18787}"/>
                    </a:ext>
                  </a:extLst>
                </p:cNvPr>
                <p:cNvSpPr txBox="1"/>
                <p:nvPr/>
              </p:nvSpPr>
              <p:spPr>
                <a:xfrm>
                  <a:off x="6897596" y="3691090"/>
                  <a:ext cx="1448436" cy="9541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Bef>
                      <a:spcPts val="300"/>
                    </a:spcBef>
                    <a:spcAft>
                      <a:spcPts val="300"/>
                    </a:spcAft>
                  </a:pPr>
                  <a:r>
                    <a:rPr lang="es-419" sz="28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linker ExtraBold" panose="02000000000000000000" pitchFamily="2" charset="0"/>
                    </a:rPr>
                    <a:t>Meses o años</a:t>
                  </a:r>
                </a:p>
              </p:txBody>
            </p:sp>
          </p:grpSp>
        </p:grpSp>
      </p:grpSp>
      <p:pic>
        <p:nvPicPr>
          <p:cNvPr id="7178" name="Picture 10" descr="Icono cohete de lanzamiento">
            <a:extLst>
              <a:ext uri="{FF2B5EF4-FFF2-40B4-BE49-F238E27FC236}">
                <a16:creationId xmlns:a16="http://schemas.microsoft.com/office/drawing/2014/main" id="{CF0746CE-0562-DD93-2C97-6A8DB52E1A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230" y="4575248"/>
            <a:ext cx="1418888" cy="1418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Icono reloj de arena, en espera, tiempo">
            <a:extLst>
              <a:ext uri="{FF2B5EF4-FFF2-40B4-BE49-F238E27FC236}">
                <a16:creationId xmlns:a16="http://schemas.microsoft.com/office/drawing/2014/main" id="{3ACD2FBA-5981-EA1E-B135-D294BA0ED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3041" y="4843523"/>
            <a:ext cx="920490" cy="920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2398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B87A9E0-C012-6629-96E2-3D02270D169F}"/>
              </a:ext>
            </a:extLst>
          </p:cNvPr>
          <p:cNvSpPr txBox="1"/>
          <p:nvPr/>
        </p:nvSpPr>
        <p:spPr>
          <a:xfrm>
            <a:off x="7594222" y="2046320"/>
            <a:ext cx="4232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2000" dirty="0">
                <a:latin typeface="Blinker ExtraBold" panose="02000000000000000000" pitchFamily="2" charset="0"/>
              </a:rPr>
              <a:t>Objetivo</a:t>
            </a:r>
            <a:endParaRPr lang="es-MX" sz="2000" dirty="0">
              <a:latin typeface="Blinker ExtraBold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263F649-65E9-190D-AEAD-266EBA90D86A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Introducción 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930E02A-350D-53FB-469B-0FBD4E843B4E}"/>
              </a:ext>
            </a:extLst>
          </p:cNvPr>
          <p:cNvSpPr txBox="1"/>
          <p:nvPr/>
        </p:nvSpPr>
        <p:spPr>
          <a:xfrm>
            <a:off x="399543" y="1134339"/>
            <a:ext cx="11792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sz="2400" b="1" dirty="0">
                <a:latin typeface="Blinker ExtraLight" panose="02000000000000000000" pitchFamily="2" charset="0"/>
              </a:rPr>
              <a:t>Subsistema de comunicaciones unidireccional</a:t>
            </a:r>
            <a:endParaRPr lang="es-MX" sz="2400" b="1" dirty="0">
              <a:latin typeface="Blinker ExtraLight" panose="02000000000000000000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2C29237-7DD0-15D7-A0C6-CE06B612C9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60" y="1423193"/>
            <a:ext cx="2723924" cy="2042943"/>
          </a:xfrm>
          <a:prstGeom prst="rect">
            <a:avLst/>
          </a:prstGeom>
        </p:spPr>
      </p:pic>
      <p:grpSp>
        <p:nvGrpSpPr>
          <p:cNvPr id="36" name="Grupo 35">
            <a:extLst>
              <a:ext uri="{FF2B5EF4-FFF2-40B4-BE49-F238E27FC236}">
                <a16:creationId xmlns:a16="http://schemas.microsoft.com/office/drawing/2014/main" id="{F630B8D9-65D1-D2C0-6FFB-83A947D70086}"/>
              </a:ext>
            </a:extLst>
          </p:cNvPr>
          <p:cNvGrpSpPr/>
          <p:nvPr/>
        </p:nvGrpSpPr>
        <p:grpSpPr>
          <a:xfrm>
            <a:off x="2557315" y="3068100"/>
            <a:ext cx="4233925" cy="1379812"/>
            <a:chOff x="2557315" y="3068100"/>
            <a:chExt cx="4233925" cy="1379812"/>
          </a:xfrm>
        </p:grpSpPr>
        <p:grpSp>
          <p:nvGrpSpPr>
            <p:cNvPr id="32" name="Grupo 31">
              <a:extLst>
                <a:ext uri="{FF2B5EF4-FFF2-40B4-BE49-F238E27FC236}">
                  <a16:creationId xmlns:a16="http://schemas.microsoft.com/office/drawing/2014/main" id="{96AC8E80-CF32-2C52-2A60-43A95C73B297}"/>
                </a:ext>
              </a:extLst>
            </p:cNvPr>
            <p:cNvGrpSpPr/>
            <p:nvPr/>
          </p:nvGrpSpPr>
          <p:grpSpPr>
            <a:xfrm rot="1215829">
              <a:off x="2557315" y="3437256"/>
              <a:ext cx="1720514" cy="1010656"/>
              <a:chOff x="3344779" y="3428999"/>
              <a:chExt cx="1720514" cy="1010656"/>
            </a:xfrm>
          </p:grpSpPr>
          <p:cxnSp>
            <p:nvCxnSpPr>
              <p:cNvPr id="26" name="Conector recto 25">
                <a:extLst>
                  <a:ext uri="{FF2B5EF4-FFF2-40B4-BE49-F238E27FC236}">
                    <a16:creationId xmlns:a16="http://schemas.microsoft.com/office/drawing/2014/main" id="{B1B15536-D03E-5AE0-CA54-518E79F4D2FC}"/>
                  </a:ext>
                </a:extLst>
              </p:cNvPr>
              <p:cNvCxnSpPr/>
              <p:nvPr/>
            </p:nvCxnSpPr>
            <p:spPr>
              <a:xfrm>
                <a:off x="3344779" y="3428999"/>
                <a:ext cx="1383632" cy="505327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recto 26">
                <a:extLst>
                  <a:ext uri="{FF2B5EF4-FFF2-40B4-BE49-F238E27FC236}">
                    <a16:creationId xmlns:a16="http://schemas.microsoft.com/office/drawing/2014/main" id="{5850BDE0-D620-8D86-327E-AD58FD016C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53301" y="3934326"/>
                <a:ext cx="975110" cy="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Conector recto de flecha 30">
                <a:extLst>
                  <a:ext uri="{FF2B5EF4-FFF2-40B4-BE49-F238E27FC236}">
                    <a16:creationId xmlns:a16="http://schemas.microsoft.com/office/drawing/2014/main" id="{11BCB1EF-72A1-5476-1D01-10A6B742F87B}"/>
                  </a:ext>
                </a:extLst>
              </p:cNvPr>
              <p:cNvCxnSpPr/>
              <p:nvPr/>
            </p:nvCxnSpPr>
            <p:spPr>
              <a:xfrm>
                <a:off x="3775266" y="3934328"/>
                <a:ext cx="1290027" cy="505327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1AC1ED75-8577-9031-91A7-A477365649C5}"/>
                </a:ext>
              </a:extLst>
            </p:cNvPr>
            <p:cNvSpPr txBox="1"/>
            <p:nvPr/>
          </p:nvSpPr>
          <p:spPr>
            <a:xfrm>
              <a:off x="2917550" y="3068100"/>
              <a:ext cx="3873690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s-419" dirty="0">
                  <a:latin typeface="Blinker ExtraLight" panose="02000000000000000000" pitchFamily="2" charset="0"/>
                </a:rPr>
                <a:t>Enlace de bajada</a:t>
              </a:r>
            </a:p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s-419" dirty="0">
                  <a:solidFill>
                    <a:srgbClr val="0070C0"/>
                  </a:solidFill>
                  <a:latin typeface="Blinker ExtraBold" panose="02000000000000000000" pitchFamily="2" charset="0"/>
                </a:rPr>
                <a:t>Banda de 433 MHz</a:t>
              </a:r>
              <a:endParaRPr lang="es-MX" dirty="0">
                <a:solidFill>
                  <a:srgbClr val="0070C0"/>
                </a:solidFill>
                <a:latin typeface="Blinker ExtraBold" panose="02000000000000000000" pitchFamily="2" charset="0"/>
              </a:endParaRPr>
            </a:p>
          </p:txBody>
        </p:sp>
      </p:grpSp>
      <p:sp>
        <p:nvSpPr>
          <p:cNvPr id="34" name="CuadroTexto 33">
            <a:extLst>
              <a:ext uri="{FF2B5EF4-FFF2-40B4-BE49-F238E27FC236}">
                <a16:creationId xmlns:a16="http://schemas.microsoft.com/office/drawing/2014/main" id="{7B64FC57-D0D6-CE59-FA06-648331CF567F}"/>
              </a:ext>
            </a:extLst>
          </p:cNvPr>
          <p:cNvSpPr txBox="1"/>
          <p:nvPr/>
        </p:nvSpPr>
        <p:spPr>
          <a:xfrm>
            <a:off x="7952994" y="2573059"/>
            <a:ext cx="387369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s-419" dirty="0">
                <a:latin typeface="Blinker ExtraLight" panose="02000000000000000000" pitchFamily="2" charset="0"/>
              </a:rPr>
              <a:t>Transmitir de manera inalámbrica los datos recolectados por los sensores:</a:t>
            </a:r>
          </a:p>
          <a:p>
            <a:pPr marL="541338" indent="-360363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Acelerómetro</a:t>
            </a:r>
          </a:p>
          <a:p>
            <a:pPr marL="541338" indent="-360363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Giróscopo</a:t>
            </a:r>
          </a:p>
          <a:p>
            <a:pPr marL="541338" indent="-360363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Magnetómetro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s-419" dirty="0">
                <a:latin typeface="Blinker ExtraLight" panose="02000000000000000000" pitchFamily="2" charset="0"/>
              </a:rPr>
              <a:t>Transmitir telemetría adjunta:</a:t>
            </a:r>
          </a:p>
          <a:p>
            <a:pPr marL="541338" indent="-360363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Voltaje de la batería abordo</a:t>
            </a:r>
          </a:p>
        </p:txBody>
      </p:sp>
      <p:grpSp>
        <p:nvGrpSpPr>
          <p:cNvPr id="38" name="Grupo 37">
            <a:extLst>
              <a:ext uri="{FF2B5EF4-FFF2-40B4-BE49-F238E27FC236}">
                <a16:creationId xmlns:a16="http://schemas.microsoft.com/office/drawing/2014/main" id="{8D8234B4-6F1E-9792-028A-FF742D066F6D}"/>
              </a:ext>
            </a:extLst>
          </p:cNvPr>
          <p:cNvGrpSpPr/>
          <p:nvPr/>
        </p:nvGrpSpPr>
        <p:grpSpPr>
          <a:xfrm>
            <a:off x="3896424" y="4623764"/>
            <a:ext cx="3842745" cy="1673288"/>
            <a:chOff x="3896424" y="4623764"/>
            <a:chExt cx="3842745" cy="1673288"/>
          </a:xfrm>
        </p:grpSpPr>
        <p:grpSp>
          <p:nvGrpSpPr>
            <p:cNvPr id="24" name="Grupo 23">
              <a:extLst>
                <a:ext uri="{FF2B5EF4-FFF2-40B4-BE49-F238E27FC236}">
                  <a16:creationId xmlns:a16="http://schemas.microsoft.com/office/drawing/2014/main" id="{79106C3C-33A7-0A5F-24EC-A06EBD059961}"/>
                </a:ext>
              </a:extLst>
            </p:cNvPr>
            <p:cNvGrpSpPr/>
            <p:nvPr/>
          </p:nvGrpSpPr>
          <p:grpSpPr>
            <a:xfrm>
              <a:off x="3896424" y="4623764"/>
              <a:ext cx="3842745" cy="1673288"/>
              <a:chOff x="4351522" y="4663017"/>
              <a:chExt cx="3842745" cy="1673288"/>
            </a:xfrm>
          </p:grpSpPr>
          <p:cxnSp>
            <p:nvCxnSpPr>
              <p:cNvPr id="22" name="Conector recto de flecha 21">
                <a:extLst>
                  <a:ext uri="{FF2B5EF4-FFF2-40B4-BE49-F238E27FC236}">
                    <a16:creationId xmlns:a16="http://schemas.microsoft.com/office/drawing/2014/main" id="{34F72636-08DE-D523-3C57-9896F7DFDE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05137" y="6095902"/>
                <a:ext cx="1588168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" name="Imagen 19">
                <a:extLst>
                  <a:ext uri="{FF2B5EF4-FFF2-40B4-BE49-F238E27FC236}">
                    <a16:creationId xmlns:a16="http://schemas.microsoft.com/office/drawing/2014/main" id="{B9F09514-378B-257A-F5CB-3025E70621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1591" t="18544" r="17641" b="12456"/>
              <a:stretch/>
            </p:blipFill>
            <p:spPr>
              <a:xfrm flipH="1">
                <a:off x="4351522" y="4884821"/>
                <a:ext cx="800962" cy="1451484"/>
              </a:xfrm>
              <a:prstGeom prst="rect">
                <a:avLst/>
              </a:prstGeom>
            </p:spPr>
          </p:pic>
          <p:pic>
            <p:nvPicPr>
              <p:cNvPr id="3074" name="Picture 2" descr="Icono portatil, ( negro )">
                <a:extLst>
                  <a:ext uri="{FF2B5EF4-FFF2-40B4-BE49-F238E27FC236}">
                    <a16:creationId xmlns:a16="http://schemas.microsoft.com/office/drawing/2014/main" id="{D3EC178E-00D6-5175-F0F4-698529B6444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520979" y="4663017"/>
                <a:ext cx="1673288" cy="167328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7" name="CuadroTexto 36">
              <a:extLst>
                <a:ext uri="{FF2B5EF4-FFF2-40B4-BE49-F238E27FC236}">
                  <a16:creationId xmlns:a16="http://schemas.microsoft.com/office/drawing/2014/main" id="{AF7B9F56-DCD9-EAA6-A39E-AE7DAC537249}"/>
                </a:ext>
              </a:extLst>
            </p:cNvPr>
            <p:cNvSpPr txBox="1"/>
            <p:nvPr/>
          </p:nvSpPr>
          <p:spPr>
            <a:xfrm>
              <a:off x="4686281" y="5723661"/>
              <a:ext cx="13006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spcBef>
                  <a:spcPts val="600"/>
                </a:spcBef>
                <a:spcAft>
                  <a:spcPts val="600"/>
                </a:spcAft>
              </a:pPr>
              <a:r>
                <a:rPr lang="es-419" dirty="0">
                  <a:latin typeface="Blinker ExtraLight" panose="02000000000000000000" pitchFamily="2" charset="0"/>
                </a:rPr>
                <a:t>Serie a USB</a:t>
              </a:r>
              <a:endParaRPr lang="es-419" b="1" dirty="0">
                <a:latin typeface="Blinker Extra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436563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Fases de desarrollo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grpSp>
        <p:nvGrpSpPr>
          <p:cNvPr id="106" name="Grupo 105">
            <a:extLst>
              <a:ext uri="{FF2B5EF4-FFF2-40B4-BE49-F238E27FC236}">
                <a16:creationId xmlns:a16="http://schemas.microsoft.com/office/drawing/2014/main" id="{3F0FD682-0AB2-EC7C-ADF0-ED47284ACC4C}"/>
              </a:ext>
            </a:extLst>
          </p:cNvPr>
          <p:cNvGrpSpPr/>
          <p:nvPr/>
        </p:nvGrpSpPr>
        <p:grpSpPr>
          <a:xfrm>
            <a:off x="375761" y="1041488"/>
            <a:ext cx="12132295" cy="2504352"/>
            <a:chOff x="375761" y="1041488"/>
            <a:chExt cx="12132295" cy="2504352"/>
          </a:xfrm>
        </p:grpSpPr>
        <p:sp>
          <p:nvSpPr>
            <p:cNvPr id="54" name="Forma libre: forma 53">
              <a:extLst>
                <a:ext uri="{FF2B5EF4-FFF2-40B4-BE49-F238E27FC236}">
                  <a16:creationId xmlns:a16="http://schemas.microsoft.com/office/drawing/2014/main" id="{513AE70B-3B46-1E60-BFB1-A0D97F9903AF}"/>
                </a:ext>
              </a:extLst>
            </p:cNvPr>
            <p:cNvSpPr/>
            <p:nvPr/>
          </p:nvSpPr>
          <p:spPr>
            <a:xfrm>
              <a:off x="4389120" y="1097280"/>
              <a:ext cx="7670800" cy="2448560"/>
            </a:xfrm>
            <a:custGeom>
              <a:avLst/>
              <a:gdLst>
                <a:gd name="connsiteX0" fmla="*/ 10160 w 7670800"/>
                <a:gd name="connsiteY0" fmla="*/ 10160 h 2448560"/>
                <a:gd name="connsiteX1" fmla="*/ 6482080 w 7670800"/>
                <a:gd name="connsiteY1" fmla="*/ 0 h 2448560"/>
                <a:gd name="connsiteX2" fmla="*/ 7670800 w 7670800"/>
                <a:gd name="connsiteY2" fmla="*/ 1198880 h 2448560"/>
                <a:gd name="connsiteX3" fmla="*/ 6471920 w 7670800"/>
                <a:gd name="connsiteY3" fmla="*/ 2438400 h 2448560"/>
                <a:gd name="connsiteX4" fmla="*/ 0 w 7670800"/>
                <a:gd name="connsiteY4" fmla="*/ 2448560 h 2448560"/>
                <a:gd name="connsiteX5" fmla="*/ 1259840 w 7670800"/>
                <a:gd name="connsiteY5" fmla="*/ 1209040 h 2448560"/>
                <a:gd name="connsiteX6" fmla="*/ 111760 w 7670800"/>
                <a:gd name="connsiteY6" fmla="*/ 20320 h 2448560"/>
                <a:gd name="connsiteX7" fmla="*/ 10160 w 7670800"/>
                <a:gd name="connsiteY7" fmla="*/ 10160 h 2448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0800" h="2448560">
                  <a:moveTo>
                    <a:pt x="10160" y="10160"/>
                  </a:moveTo>
                  <a:lnTo>
                    <a:pt x="6482080" y="0"/>
                  </a:lnTo>
                  <a:lnTo>
                    <a:pt x="7670800" y="1198880"/>
                  </a:lnTo>
                  <a:lnTo>
                    <a:pt x="6471920" y="2438400"/>
                  </a:lnTo>
                  <a:lnTo>
                    <a:pt x="0" y="2448560"/>
                  </a:lnTo>
                  <a:lnTo>
                    <a:pt x="1259840" y="1209040"/>
                  </a:lnTo>
                  <a:lnTo>
                    <a:pt x="111760" y="20320"/>
                  </a:lnTo>
                  <a:lnTo>
                    <a:pt x="10160" y="10160"/>
                  </a:lnTo>
                  <a:close/>
                </a:path>
              </a:pathLst>
            </a:custGeom>
            <a:solidFill>
              <a:srgbClr val="6284A2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3" name="Forma libre: forma 52">
              <a:extLst>
                <a:ext uri="{FF2B5EF4-FFF2-40B4-BE49-F238E27FC236}">
                  <a16:creationId xmlns:a16="http://schemas.microsoft.com/office/drawing/2014/main" id="{CCE59F7F-30D0-B3B9-1C40-5EFBB70D1D50}"/>
                </a:ext>
              </a:extLst>
            </p:cNvPr>
            <p:cNvSpPr/>
            <p:nvPr/>
          </p:nvSpPr>
          <p:spPr>
            <a:xfrm>
              <a:off x="388620" y="1097280"/>
              <a:ext cx="5242560" cy="2438400"/>
            </a:xfrm>
            <a:custGeom>
              <a:avLst/>
              <a:gdLst>
                <a:gd name="connsiteX0" fmla="*/ 0 w 5242560"/>
                <a:gd name="connsiteY0" fmla="*/ 2430780 h 2438400"/>
                <a:gd name="connsiteX1" fmla="*/ 15240 w 5242560"/>
                <a:gd name="connsiteY1" fmla="*/ 0 h 2438400"/>
                <a:gd name="connsiteX2" fmla="*/ 4008120 w 5242560"/>
                <a:gd name="connsiteY2" fmla="*/ 7620 h 2438400"/>
                <a:gd name="connsiteX3" fmla="*/ 5242560 w 5242560"/>
                <a:gd name="connsiteY3" fmla="*/ 1211580 h 2438400"/>
                <a:gd name="connsiteX4" fmla="*/ 3992880 w 5242560"/>
                <a:gd name="connsiteY4" fmla="*/ 2438400 h 2438400"/>
                <a:gd name="connsiteX5" fmla="*/ 0 w 5242560"/>
                <a:gd name="connsiteY5" fmla="*/ 2430780 h 243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2560" h="2438400">
                  <a:moveTo>
                    <a:pt x="0" y="2430780"/>
                  </a:moveTo>
                  <a:lnTo>
                    <a:pt x="15240" y="0"/>
                  </a:lnTo>
                  <a:lnTo>
                    <a:pt x="4008120" y="7620"/>
                  </a:lnTo>
                  <a:lnTo>
                    <a:pt x="5242560" y="1211580"/>
                  </a:lnTo>
                  <a:lnTo>
                    <a:pt x="3992880" y="2438400"/>
                  </a:lnTo>
                  <a:lnTo>
                    <a:pt x="0" y="2430780"/>
                  </a:lnTo>
                  <a:close/>
                </a:path>
              </a:pathLst>
            </a:custGeom>
            <a:solidFill>
              <a:srgbClr val="8BD0D9">
                <a:alpha val="5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48" name="Grupo 47">
              <a:extLst>
                <a:ext uri="{FF2B5EF4-FFF2-40B4-BE49-F238E27FC236}">
                  <a16:creationId xmlns:a16="http://schemas.microsoft.com/office/drawing/2014/main" id="{DCB06666-0BB0-1AF3-9CFC-DFD8975E6C80}"/>
                </a:ext>
              </a:extLst>
            </p:cNvPr>
            <p:cNvGrpSpPr/>
            <p:nvPr/>
          </p:nvGrpSpPr>
          <p:grpSpPr>
            <a:xfrm>
              <a:off x="531482" y="1758097"/>
              <a:ext cx="11976574" cy="1105542"/>
              <a:chOff x="541642" y="1758097"/>
              <a:chExt cx="11976574" cy="1105542"/>
            </a:xfrm>
          </p:grpSpPr>
          <p:sp>
            <p:nvSpPr>
              <p:cNvPr id="44" name="Flecha: pentágono 43">
                <a:extLst>
                  <a:ext uri="{FF2B5EF4-FFF2-40B4-BE49-F238E27FC236}">
                    <a16:creationId xmlns:a16="http://schemas.microsoft.com/office/drawing/2014/main" id="{5C2CF034-D5F3-8C63-A95A-1F290BD3D143}"/>
                  </a:ext>
                </a:extLst>
              </p:cNvPr>
              <p:cNvSpPr/>
              <p:nvPr/>
            </p:nvSpPr>
            <p:spPr>
              <a:xfrm>
                <a:off x="9654699" y="1767605"/>
                <a:ext cx="2466181" cy="1088886"/>
              </a:xfrm>
              <a:prstGeom prst="homePlate">
                <a:avLst/>
              </a:prstGeom>
              <a:solidFill>
                <a:srgbClr val="51748A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3" name="Flecha: pentágono 42">
                <a:extLst>
                  <a:ext uri="{FF2B5EF4-FFF2-40B4-BE49-F238E27FC236}">
                    <a16:creationId xmlns:a16="http://schemas.microsoft.com/office/drawing/2014/main" id="{617FB959-5E6A-7FCE-F1AB-F9123860A978}"/>
                  </a:ext>
                </a:extLst>
              </p:cNvPr>
              <p:cNvSpPr/>
              <p:nvPr/>
            </p:nvSpPr>
            <p:spPr>
              <a:xfrm>
                <a:off x="8297563" y="1767605"/>
                <a:ext cx="2573637" cy="1088886"/>
              </a:xfrm>
              <a:prstGeom prst="homePlate">
                <a:avLst/>
              </a:prstGeom>
              <a:solidFill>
                <a:srgbClr val="51748A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6" name="Flecha: pentágono 35">
                <a:extLst>
                  <a:ext uri="{FF2B5EF4-FFF2-40B4-BE49-F238E27FC236}">
                    <a16:creationId xmlns:a16="http://schemas.microsoft.com/office/drawing/2014/main" id="{8B7AF40D-A940-D5F0-0380-0D3A0CB27695}"/>
                  </a:ext>
                </a:extLst>
              </p:cNvPr>
              <p:cNvSpPr/>
              <p:nvPr/>
            </p:nvSpPr>
            <p:spPr>
              <a:xfrm>
                <a:off x="6270518" y="1767605"/>
                <a:ext cx="2705209" cy="1088886"/>
              </a:xfrm>
              <a:prstGeom prst="homePlate">
                <a:avLst/>
              </a:prstGeom>
              <a:solidFill>
                <a:srgbClr val="51748A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2" name="Flecha: pentágono 31">
                <a:extLst>
                  <a:ext uri="{FF2B5EF4-FFF2-40B4-BE49-F238E27FC236}">
                    <a16:creationId xmlns:a16="http://schemas.microsoft.com/office/drawing/2014/main" id="{1FEBA4BD-2970-A76A-A710-2ED1C5D709A7}"/>
                  </a:ext>
                </a:extLst>
              </p:cNvPr>
              <p:cNvSpPr/>
              <p:nvPr/>
            </p:nvSpPr>
            <p:spPr>
              <a:xfrm>
                <a:off x="4528711" y="1767605"/>
                <a:ext cx="2705209" cy="1088886"/>
              </a:xfrm>
              <a:prstGeom prst="homePlate">
                <a:avLst/>
              </a:prstGeom>
              <a:solidFill>
                <a:srgbClr val="51748A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8" name="Flecha: pentágono 27">
                <a:extLst>
                  <a:ext uri="{FF2B5EF4-FFF2-40B4-BE49-F238E27FC236}">
                    <a16:creationId xmlns:a16="http://schemas.microsoft.com/office/drawing/2014/main" id="{8370854E-30B0-CA15-768C-AA3BCFD67EC8}"/>
                  </a:ext>
                </a:extLst>
              </p:cNvPr>
              <p:cNvSpPr/>
              <p:nvPr/>
            </p:nvSpPr>
            <p:spPr>
              <a:xfrm>
                <a:off x="2841233" y="1761660"/>
                <a:ext cx="2810979" cy="1088886"/>
              </a:xfrm>
              <a:prstGeom prst="homePlate">
                <a:avLst/>
              </a:prstGeom>
              <a:solidFill>
                <a:srgbClr val="52B8C7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4" name="Flecha: pentágono 23">
                <a:extLst>
                  <a:ext uri="{FF2B5EF4-FFF2-40B4-BE49-F238E27FC236}">
                    <a16:creationId xmlns:a16="http://schemas.microsoft.com/office/drawing/2014/main" id="{337FA197-CAB9-D740-F1A8-F1894087ADF0}"/>
                  </a:ext>
                </a:extLst>
              </p:cNvPr>
              <p:cNvSpPr/>
              <p:nvPr/>
            </p:nvSpPr>
            <p:spPr>
              <a:xfrm>
                <a:off x="1440730" y="1761058"/>
                <a:ext cx="2269702" cy="1088886"/>
              </a:xfrm>
              <a:prstGeom prst="homePlate">
                <a:avLst/>
              </a:prstGeom>
              <a:solidFill>
                <a:srgbClr val="52B8C7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8" name="Flecha: pentágono 17">
                <a:extLst>
                  <a:ext uri="{FF2B5EF4-FFF2-40B4-BE49-F238E27FC236}">
                    <a16:creationId xmlns:a16="http://schemas.microsoft.com/office/drawing/2014/main" id="{51FCE0F0-B427-9986-5935-BAE2BB95269D}"/>
                  </a:ext>
                </a:extLst>
              </p:cNvPr>
              <p:cNvSpPr/>
              <p:nvPr/>
            </p:nvSpPr>
            <p:spPr>
              <a:xfrm>
                <a:off x="541642" y="1758097"/>
                <a:ext cx="1504709" cy="1088886"/>
              </a:xfrm>
              <a:prstGeom prst="homePlate">
                <a:avLst/>
              </a:prstGeom>
              <a:solidFill>
                <a:srgbClr val="52B8C7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895847E9-80B7-B7D7-7E73-2F327F0AB9D4}"/>
                  </a:ext>
                </a:extLst>
              </p:cNvPr>
              <p:cNvSpPr txBox="1"/>
              <p:nvPr/>
            </p:nvSpPr>
            <p:spPr>
              <a:xfrm>
                <a:off x="541642" y="1878589"/>
                <a:ext cx="121124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b="1" dirty="0">
                    <a:latin typeface="Blinker ExtraBold" panose="02000000000000000000" pitchFamily="2" charset="0"/>
                  </a:rPr>
                  <a:t>Pre-fase A</a:t>
                </a:r>
                <a:endParaRPr lang="es-MX" b="1" dirty="0">
                  <a:latin typeface="Blinker ExtraBold" panose="02000000000000000000" pitchFamily="2" charset="0"/>
                </a:endParaRPr>
              </a:p>
            </p:txBody>
          </p:sp>
          <p:sp>
            <p:nvSpPr>
              <p:cNvPr id="23" name="CuadroTexto 22">
                <a:extLst>
                  <a:ext uri="{FF2B5EF4-FFF2-40B4-BE49-F238E27FC236}">
                    <a16:creationId xmlns:a16="http://schemas.microsoft.com/office/drawing/2014/main" id="{F0DF1B69-1BE2-BD44-64E0-CAF809FFE6D5}"/>
                  </a:ext>
                </a:extLst>
              </p:cNvPr>
              <p:cNvSpPr txBox="1"/>
              <p:nvPr/>
            </p:nvSpPr>
            <p:spPr>
              <a:xfrm>
                <a:off x="632605" y="2238779"/>
                <a:ext cx="1066147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sz="1400" b="1" dirty="0">
                    <a:latin typeface="Blinker ExtraLight" panose="02000000000000000000" pitchFamily="2" charset="0"/>
                  </a:rPr>
                  <a:t>Estudio de concepto</a:t>
                </a:r>
                <a:endParaRPr lang="es-MX" sz="1400" b="1" dirty="0"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25" name="CuadroTexto 24">
                <a:extLst>
                  <a:ext uri="{FF2B5EF4-FFF2-40B4-BE49-F238E27FC236}">
                    <a16:creationId xmlns:a16="http://schemas.microsoft.com/office/drawing/2014/main" id="{AC051344-B28A-DA32-DF68-50E5A4C74ECA}"/>
                  </a:ext>
                </a:extLst>
              </p:cNvPr>
              <p:cNvSpPr txBox="1"/>
              <p:nvPr/>
            </p:nvSpPr>
            <p:spPr>
              <a:xfrm>
                <a:off x="1967885" y="1869447"/>
                <a:ext cx="121124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b="1" dirty="0">
                    <a:latin typeface="Blinker ExtraBold" panose="02000000000000000000" pitchFamily="2" charset="0"/>
                  </a:rPr>
                  <a:t>Fase A</a:t>
                </a:r>
                <a:endParaRPr lang="es-MX" b="1" dirty="0">
                  <a:latin typeface="Blinker ExtraBold" panose="02000000000000000000" pitchFamily="2" charset="0"/>
                </a:endParaRPr>
              </a:p>
            </p:txBody>
          </p:sp>
          <p:sp>
            <p:nvSpPr>
              <p:cNvPr id="26" name="CuadroTexto 25">
                <a:extLst>
                  <a:ext uri="{FF2B5EF4-FFF2-40B4-BE49-F238E27FC236}">
                    <a16:creationId xmlns:a16="http://schemas.microsoft.com/office/drawing/2014/main" id="{2942ABAB-144D-F86B-AFDD-234269C73CD8}"/>
                  </a:ext>
                </a:extLst>
              </p:cNvPr>
              <p:cNvSpPr txBox="1"/>
              <p:nvPr/>
            </p:nvSpPr>
            <p:spPr>
              <a:xfrm>
                <a:off x="2168604" y="2124975"/>
                <a:ext cx="1265374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sz="1400" b="1" dirty="0">
                    <a:latin typeface="Blinker ExtraLight" panose="02000000000000000000" pitchFamily="2" charset="0"/>
                  </a:rPr>
                  <a:t>Concepto y desarrollo de tecnología</a:t>
                </a:r>
                <a:endParaRPr lang="es-MX" sz="1400" b="1" dirty="0">
                  <a:latin typeface="Blinker ExtraLight" panose="02000000000000000000" pitchFamily="2" charset="0"/>
                </a:endParaRPr>
              </a:p>
            </p:txBody>
          </p:sp>
          <p:grpSp>
            <p:nvGrpSpPr>
              <p:cNvPr id="31" name="Grupo 30">
                <a:extLst>
                  <a:ext uri="{FF2B5EF4-FFF2-40B4-BE49-F238E27FC236}">
                    <a16:creationId xmlns:a16="http://schemas.microsoft.com/office/drawing/2014/main" id="{E107E1F3-8AEF-B553-A735-82A8B52A8E6E}"/>
                  </a:ext>
                </a:extLst>
              </p:cNvPr>
              <p:cNvGrpSpPr/>
              <p:nvPr/>
            </p:nvGrpSpPr>
            <p:grpSpPr>
              <a:xfrm>
                <a:off x="3527514" y="1852791"/>
                <a:ext cx="1848245" cy="994192"/>
                <a:chOff x="3669754" y="1852791"/>
                <a:chExt cx="1848245" cy="994192"/>
              </a:xfrm>
            </p:grpSpPr>
            <p:sp>
              <p:nvSpPr>
                <p:cNvPr id="29" name="CuadroTexto 28">
                  <a:extLst>
                    <a:ext uri="{FF2B5EF4-FFF2-40B4-BE49-F238E27FC236}">
                      <a16:creationId xmlns:a16="http://schemas.microsoft.com/office/drawing/2014/main" id="{575EEB4A-5CE7-EF33-667C-528C96938A23}"/>
                    </a:ext>
                  </a:extLst>
                </p:cNvPr>
                <p:cNvSpPr txBox="1"/>
                <p:nvPr/>
              </p:nvSpPr>
              <p:spPr>
                <a:xfrm>
                  <a:off x="3669754" y="1852791"/>
                  <a:ext cx="12112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b="1" dirty="0">
                      <a:latin typeface="Blinker ExtraBold" panose="02000000000000000000" pitchFamily="2" charset="0"/>
                    </a:rPr>
                    <a:t>Fase B</a:t>
                  </a:r>
                  <a:endParaRPr lang="es-MX" b="1" dirty="0">
                    <a:latin typeface="Blinker ExtraBold" panose="02000000000000000000" pitchFamily="2" charset="0"/>
                  </a:endParaRPr>
                </a:p>
              </p:txBody>
            </p:sp>
            <p:sp>
              <p:nvSpPr>
                <p:cNvPr id="30" name="CuadroTexto 29">
                  <a:extLst>
                    <a:ext uri="{FF2B5EF4-FFF2-40B4-BE49-F238E27FC236}">
                      <a16:creationId xmlns:a16="http://schemas.microsoft.com/office/drawing/2014/main" id="{32D3B603-18DC-527B-E60F-A2AA0E13004F}"/>
                    </a:ext>
                  </a:extLst>
                </p:cNvPr>
                <p:cNvSpPr txBox="1"/>
                <p:nvPr/>
              </p:nvSpPr>
              <p:spPr>
                <a:xfrm>
                  <a:off x="3870473" y="2108319"/>
                  <a:ext cx="1647526" cy="73866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sz="1400" b="1" dirty="0">
                      <a:latin typeface="Blinker ExtraLight" panose="02000000000000000000" pitchFamily="2" charset="0"/>
                    </a:rPr>
                    <a:t>Diseño preliminar y finalización de tecnología</a:t>
                  </a:r>
                  <a:endParaRPr lang="es-MX" sz="1400" b="1" dirty="0">
                    <a:latin typeface="Blinker ExtraLight" panose="02000000000000000000" pitchFamily="2" charset="0"/>
                  </a:endParaRPr>
                </a:p>
              </p:txBody>
            </p:sp>
          </p:grpSp>
          <p:grpSp>
            <p:nvGrpSpPr>
              <p:cNvPr id="33" name="Grupo 32">
                <a:extLst>
                  <a:ext uri="{FF2B5EF4-FFF2-40B4-BE49-F238E27FC236}">
                    <a16:creationId xmlns:a16="http://schemas.microsoft.com/office/drawing/2014/main" id="{448EAA12-21FA-A5C6-549C-61B98C76ED17}"/>
                  </a:ext>
                </a:extLst>
              </p:cNvPr>
              <p:cNvGrpSpPr/>
              <p:nvPr/>
            </p:nvGrpSpPr>
            <p:grpSpPr>
              <a:xfrm>
                <a:off x="5491445" y="1814952"/>
                <a:ext cx="1848245" cy="938768"/>
                <a:chOff x="3669754" y="1852791"/>
                <a:chExt cx="1848245" cy="938768"/>
              </a:xfrm>
            </p:grpSpPr>
            <p:sp>
              <p:nvSpPr>
                <p:cNvPr id="34" name="CuadroTexto 33">
                  <a:extLst>
                    <a:ext uri="{FF2B5EF4-FFF2-40B4-BE49-F238E27FC236}">
                      <a16:creationId xmlns:a16="http://schemas.microsoft.com/office/drawing/2014/main" id="{1874671F-4CA1-08C5-6433-E1E358346FA2}"/>
                    </a:ext>
                  </a:extLst>
                </p:cNvPr>
                <p:cNvSpPr txBox="1"/>
                <p:nvPr/>
              </p:nvSpPr>
              <p:spPr>
                <a:xfrm>
                  <a:off x="3669754" y="1852791"/>
                  <a:ext cx="12112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b="1" dirty="0">
                      <a:solidFill>
                        <a:schemeClr val="bg1"/>
                      </a:solidFill>
                      <a:latin typeface="Blinker ExtraBold" panose="02000000000000000000" pitchFamily="2" charset="0"/>
                    </a:rPr>
                    <a:t>Fase C</a:t>
                  </a:r>
                  <a:endParaRPr lang="es-MX" b="1" dirty="0">
                    <a:solidFill>
                      <a:schemeClr val="bg1"/>
                    </a:solidFill>
                    <a:latin typeface="Blinker ExtraBold" panose="02000000000000000000" pitchFamily="2" charset="0"/>
                  </a:endParaRPr>
                </a:p>
              </p:txBody>
            </p:sp>
            <p:sp>
              <p:nvSpPr>
                <p:cNvPr id="35" name="CuadroTexto 34">
                  <a:extLst>
                    <a:ext uri="{FF2B5EF4-FFF2-40B4-BE49-F238E27FC236}">
                      <a16:creationId xmlns:a16="http://schemas.microsoft.com/office/drawing/2014/main" id="{A84E28C1-3E44-795A-A6DF-5C89D9D259CD}"/>
                    </a:ext>
                  </a:extLst>
                </p:cNvPr>
                <p:cNvSpPr txBox="1"/>
                <p:nvPr/>
              </p:nvSpPr>
              <p:spPr>
                <a:xfrm>
                  <a:off x="3870473" y="2268339"/>
                  <a:ext cx="1647526" cy="52322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sz="1400" b="1" dirty="0">
                      <a:solidFill>
                        <a:schemeClr val="bg1"/>
                      </a:solidFill>
                      <a:latin typeface="Blinker ExtraLight" panose="02000000000000000000" pitchFamily="2" charset="0"/>
                    </a:rPr>
                    <a:t>Diseño final y fabricación</a:t>
                  </a:r>
                  <a:endParaRPr lang="es-MX" sz="1400" b="1" dirty="0">
                    <a:solidFill>
                      <a:schemeClr val="bg1"/>
                    </a:solidFill>
                    <a:latin typeface="Blinker ExtraLight" panose="02000000000000000000" pitchFamily="2" charset="0"/>
                  </a:endParaRPr>
                </a:p>
              </p:txBody>
            </p:sp>
          </p:grpSp>
          <p:grpSp>
            <p:nvGrpSpPr>
              <p:cNvPr id="37" name="Grupo 36">
                <a:extLst>
                  <a:ext uri="{FF2B5EF4-FFF2-40B4-BE49-F238E27FC236}">
                    <a16:creationId xmlns:a16="http://schemas.microsoft.com/office/drawing/2014/main" id="{1AC92DFB-68F7-03DD-68D9-7720ABF8DE79}"/>
                  </a:ext>
                </a:extLst>
              </p:cNvPr>
              <p:cNvGrpSpPr/>
              <p:nvPr/>
            </p:nvGrpSpPr>
            <p:grpSpPr>
              <a:xfrm>
                <a:off x="7086321" y="1814952"/>
                <a:ext cx="1848245" cy="994192"/>
                <a:chOff x="3669754" y="1852791"/>
                <a:chExt cx="1848245" cy="994192"/>
              </a:xfrm>
            </p:grpSpPr>
            <p:sp>
              <p:nvSpPr>
                <p:cNvPr id="38" name="CuadroTexto 37">
                  <a:extLst>
                    <a:ext uri="{FF2B5EF4-FFF2-40B4-BE49-F238E27FC236}">
                      <a16:creationId xmlns:a16="http://schemas.microsoft.com/office/drawing/2014/main" id="{E322AA01-0B26-81E6-DD7E-14A585476AC4}"/>
                    </a:ext>
                  </a:extLst>
                </p:cNvPr>
                <p:cNvSpPr txBox="1"/>
                <p:nvPr/>
              </p:nvSpPr>
              <p:spPr>
                <a:xfrm>
                  <a:off x="3669754" y="1852791"/>
                  <a:ext cx="12112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b="1" dirty="0">
                      <a:solidFill>
                        <a:schemeClr val="bg1"/>
                      </a:solidFill>
                      <a:latin typeface="Blinker ExtraBold" panose="02000000000000000000" pitchFamily="2" charset="0"/>
                    </a:rPr>
                    <a:t>Fase D</a:t>
                  </a:r>
                  <a:endParaRPr lang="es-MX" b="1" dirty="0">
                    <a:solidFill>
                      <a:schemeClr val="bg1"/>
                    </a:solidFill>
                    <a:latin typeface="Blinker ExtraBold" panose="02000000000000000000" pitchFamily="2" charset="0"/>
                  </a:endParaRPr>
                </a:p>
              </p:txBody>
            </p:sp>
            <p:sp>
              <p:nvSpPr>
                <p:cNvPr id="39" name="CuadroTexto 38">
                  <a:extLst>
                    <a:ext uri="{FF2B5EF4-FFF2-40B4-BE49-F238E27FC236}">
                      <a16:creationId xmlns:a16="http://schemas.microsoft.com/office/drawing/2014/main" id="{7376129F-B894-A269-25AA-CFB2BD471C9A}"/>
                    </a:ext>
                  </a:extLst>
                </p:cNvPr>
                <p:cNvSpPr txBox="1"/>
                <p:nvPr/>
              </p:nvSpPr>
              <p:spPr>
                <a:xfrm>
                  <a:off x="3870473" y="2108319"/>
                  <a:ext cx="1647526" cy="73866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sz="1400" b="1" dirty="0">
                      <a:solidFill>
                        <a:schemeClr val="bg1"/>
                      </a:solidFill>
                      <a:latin typeface="Blinker ExtraLight" panose="02000000000000000000" pitchFamily="2" charset="0"/>
                    </a:rPr>
                    <a:t>Ensamblado, prueba y lanzamiento</a:t>
                  </a:r>
                  <a:endParaRPr lang="es-MX" sz="1400" b="1" dirty="0">
                    <a:solidFill>
                      <a:schemeClr val="bg1"/>
                    </a:solidFill>
                    <a:latin typeface="Blinker ExtraLight" panose="02000000000000000000" pitchFamily="2" charset="0"/>
                  </a:endParaRPr>
                </a:p>
              </p:txBody>
            </p:sp>
          </p:grpSp>
          <p:grpSp>
            <p:nvGrpSpPr>
              <p:cNvPr id="40" name="Grupo 39">
                <a:extLst>
                  <a:ext uri="{FF2B5EF4-FFF2-40B4-BE49-F238E27FC236}">
                    <a16:creationId xmlns:a16="http://schemas.microsoft.com/office/drawing/2014/main" id="{11255367-DE3A-27BB-F43B-0F2DA22DB853}"/>
                  </a:ext>
                </a:extLst>
              </p:cNvPr>
              <p:cNvGrpSpPr/>
              <p:nvPr/>
            </p:nvGrpSpPr>
            <p:grpSpPr>
              <a:xfrm>
                <a:off x="8841171" y="1814952"/>
                <a:ext cx="1848245" cy="951468"/>
                <a:chOff x="3669754" y="1852791"/>
                <a:chExt cx="1848245" cy="951468"/>
              </a:xfrm>
            </p:grpSpPr>
            <p:sp>
              <p:nvSpPr>
                <p:cNvPr id="41" name="CuadroTexto 40">
                  <a:extLst>
                    <a:ext uri="{FF2B5EF4-FFF2-40B4-BE49-F238E27FC236}">
                      <a16:creationId xmlns:a16="http://schemas.microsoft.com/office/drawing/2014/main" id="{026B121D-A855-206D-AD7D-0C7455247E5D}"/>
                    </a:ext>
                  </a:extLst>
                </p:cNvPr>
                <p:cNvSpPr txBox="1"/>
                <p:nvPr/>
              </p:nvSpPr>
              <p:spPr>
                <a:xfrm>
                  <a:off x="3669754" y="1852791"/>
                  <a:ext cx="12112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b="1" dirty="0">
                      <a:solidFill>
                        <a:schemeClr val="bg1"/>
                      </a:solidFill>
                      <a:latin typeface="Blinker ExtraBold" panose="02000000000000000000" pitchFamily="2" charset="0"/>
                    </a:rPr>
                    <a:t>Fase E</a:t>
                  </a:r>
                  <a:endParaRPr lang="es-MX" b="1" dirty="0">
                    <a:solidFill>
                      <a:schemeClr val="bg1"/>
                    </a:solidFill>
                    <a:latin typeface="Blinker ExtraBold" panose="02000000000000000000" pitchFamily="2" charset="0"/>
                  </a:endParaRPr>
                </a:p>
              </p:txBody>
            </p:sp>
            <p:sp>
              <p:nvSpPr>
                <p:cNvPr id="42" name="CuadroTexto 41">
                  <a:extLst>
                    <a:ext uri="{FF2B5EF4-FFF2-40B4-BE49-F238E27FC236}">
                      <a16:creationId xmlns:a16="http://schemas.microsoft.com/office/drawing/2014/main" id="{ECBEC3C4-0B38-57CA-87F4-F3DCDC87EA7F}"/>
                    </a:ext>
                  </a:extLst>
                </p:cNvPr>
                <p:cNvSpPr txBox="1"/>
                <p:nvPr/>
              </p:nvSpPr>
              <p:spPr>
                <a:xfrm>
                  <a:off x="3870473" y="2281039"/>
                  <a:ext cx="1647526" cy="52322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sz="1400" b="1" dirty="0">
                      <a:solidFill>
                        <a:schemeClr val="bg1"/>
                      </a:solidFill>
                      <a:latin typeface="Blinker ExtraLight" panose="02000000000000000000" pitchFamily="2" charset="0"/>
                    </a:rPr>
                    <a:t>Operaciones y mantenimiento</a:t>
                  </a:r>
                  <a:endParaRPr lang="es-MX" sz="1400" b="1" dirty="0">
                    <a:solidFill>
                      <a:schemeClr val="bg1"/>
                    </a:solidFill>
                    <a:latin typeface="Blinker ExtraLight" panose="02000000000000000000" pitchFamily="2" charset="0"/>
                  </a:endParaRPr>
                </a:p>
              </p:txBody>
            </p:sp>
          </p:grpSp>
          <p:grpSp>
            <p:nvGrpSpPr>
              <p:cNvPr id="45" name="Grupo 44">
                <a:extLst>
                  <a:ext uri="{FF2B5EF4-FFF2-40B4-BE49-F238E27FC236}">
                    <a16:creationId xmlns:a16="http://schemas.microsoft.com/office/drawing/2014/main" id="{45651782-FC14-B3C7-D05A-46DD11025D9A}"/>
                  </a:ext>
                </a:extLst>
              </p:cNvPr>
              <p:cNvGrpSpPr/>
              <p:nvPr/>
            </p:nvGrpSpPr>
            <p:grpSpPr>
              <a:xfrm>
                <a:off x="10669971" y="1814952"/>
                <a:ext cx="1848245" cy="807145"/>
                <a:chOff x="3669754" y="1852791"/>
                <a:chExt cx="1848245" cy="807145"/>
              </a:xfrm>
            </p:grpSpPr>
            <p:sp>
              <p:nvSpPr>
                <p:cNvPr id="46" name="CuadroTexto 45">
                  <a:extLst>
                    <a:ext uri="{FF2B5EF4-FFF2-40B4-BE49-F238E27FC236}">
                      <a16:creationId xmlns:a16="http://schemas.microsoft.com/office/drawing/2014/main" id="{EFF54FF8-49E2-56FE-7A45-E0164B557430}"/>
                    </a:ext>
                  </a:extLst>
                </p:cNvPr>
                <p:cNvSpPr txBox="1"/>
                <p:nvPr/>
              </p:nvSpPr>
              <p:spPr>
                <a:xfrm>
                  <a:off x="3669754" y="1852791"/>
                  <a:ext cx="12112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b="1" dirty="0">
                      <a:solidFill>
                        <a:schemeClr val="bg1"/>
                      </a:solidFill>
                      <a:latin typeface="Blinker ExtraBold" panose="02000000000000000000" pitchFamily="2" charset="0"/>
                    </a:rPr>
                    <a:t>Fase F</a:t>
                  </a:r>
                  <a:endParaRPr lang="es-MX" b="1" dirty="0">
                    <a:solidFill>
                      <a:schemeClr val="bg1"/>
                    </a:solidFill>
                    <a:latin typeface="Blinker ExtraBold" panose="02000000000000000000" pitchFamily="2" charset="0"/>
                  </a:endParaRPr>
                </a:p>
              </p:txBody>
            </p:sp>
            <p:sp>
              <p:nvSpPr>
                <p:cNvPr id="47" name="CuadroTexto 46">
                  <a:extLst>
                    <a:ext uri="{FF2B5EF4-FFF2-40B4-BE49-F238E27FC236}">
                      <a16:creationId xmlns:a16="http://schemas.microsoft.com/office/drawing/2014/main" id="{88EFC301-6E26-51DE-6E7F-2BF2C4B7FF0A}"/>
                    </a:ext>
                  </a:extLst>
                </p:cNvPr>
                <p:cNvSpPr txBox="1"/>
                <p:nvPr/>
              </p:nvSpPr>
              <p:spPr>
                <a:xfrm>
                  <a:off x="3870473" y="2352159"/>
                  <a:ext cx="164752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sz="1400" b="1" dirty="0">
                      <a:solidFill>
                        <a:schemeClr val="bg1"/>
                      </a:solidFill>
                      <a:latin typeface="Blinker ExtraLight" panose="02000000000000000000" pitchFamily="2" charset="0"/>
                    </a:rPr>
                    <a:t>Cierre</a:t>
                  </a:r>
                  <a:endParaRPr lang="es-MX" sz="1400" b="1" dirty="0">
                    <a:solidFill>
                      <a:schemeClr val="bg1"/>
                    </a:solidFill>
                    <a:latin typeface="Blinker ExtraLight" panose="02000000000000000000" pitchFamily="2" charset="0"/>
                  </a:endParaRPr>
                </a:p>
              </p:txBody>
            </p:sp>
          </p:grpSp>
        </p:grpSp>
        <p:sp>
          <p:nvSpPr>
            <p:cNvPr id="55" name="CuadroTexto 54">
              <a:extLst>
                <a:ext uri="{FF2B5EF4-FFF2-40B4-BE49-F238E27FC236}">
                  <a16:creationId xmlns:a16="http://schemas.microsoft.com/office/drawing/2014/main" id="{C981507B-5A63-70D4-7E2E-421007E35A28}"/>
                </a:ext>
              </a:extLst>
            </p:cNvPr>
            <p:cNvSpPr txBox="1"/>
            <p:nvPr/>
          </p:nvSpPr>
          <p:spPr>
            <a:xfrm>
              <a:off x="375761" y="3174741"/>
              <a:ext cx="157929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b="1" dirty="0">
                  <a:latin typeface="Blinker ExtraBold" panose="02000000000000000000" pitchFamily="2" charset="0"/>
                </a:rPr>
                <a:t>Formulación</a:t>
              </a:r>
              <a:endParaRPr lang="es-MX" b="1" dirty="0">
                <a:latin typeface="Blinker ExtraBold" panose="02000000000000000000" pitchFamily="2" charset="0"/>
              </a:endParaRPr>
            </a:p>
          </p:txBody>
        </p:sp>
        <p:sp>
          <p:nvSpPr>
            <p:cNvPr id="56" name="CuadroTexto 55">
              <a:extLst>
                <a:ext uri="{FF2B5EF4-FFF2-40B4-BE49-F238E27FC236}">
                  <a16:creationId xmlns:a16="http://schemas.microsoft.com/office/drawing/2014/main" id="{F8699D18-DEB4-4EBC-D805-EF1E09483383}"/>
                </a:ext>
              </a:extLst>
            </p:cNvPr>
            <p:cNvSpPr txBox="1"/>
            <p:nvPr/>
          </p:nvSpPr>
          <p:spPr>
            <a:xfrm>
              <a:off x="9014554" y="3174942"/>
              <a:ext cx="195072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Bold" panose="02000000000000000000" pitchFamily="2" charset="0"/>
                </a:rPr>
                <a:t>Implementación</a:t>
              </a:r>
              <a:endParaRPr lang="es-MX" b="1" dirty="0">
                <a:solidFill>
                  <a:schemeClr val="bg1"/>
                </a:solidFill>
                <a:latin typeface="Blinker ExtraBold" panose="02000000000000000000" pitchFamily="2" charset="0"/>
              </a:endParaRPr>
            </a:p>
          </p:txBody>
        </p:sp>
        <p:grpSp>
          <p:nvGrpSpPr>
            <p:cNvPr id="70" name="Grupo 69">
              <a:extLst>
                <a:ext uri="{FF2B5EF4-FFF2-40B4-BE49-F238E27FC236}">
                  <a16:creationId xmlns:a16="http://schemas.microsoft.com/office/drawing/2014/main" id="{D3E42716-0CC8-60A4-90AD-9E9C2FE0C511}"/>
                </a:ext>
              </a:extLst>
            </p:cNvPr>
            <p:cNvGrpSpPr/>
            <p:nvPr/>
          </p:nvGrpSpPr>
          <p:grpSpPr>
            <a:xfrm>
              <a:off x="1112864" y="1215563"/>
              <a:ext cx="785695" cy="497413"/>
              <a:chOff x="1112864" y="1215563"/>
              <a:chExt cx="785695" cy="497413"/>
            </a:xfrm>
          </p:grpSpPr>
          <p:sp>
            <p:nvSpPr>
              <p:cNvPr id="59" name="CuadroTexto 58">
                <a:extLst>
                  <a:ext uri="{FF2B5EF4-FFF2-40B4-BE49-F238E27FC236}">
                    <a16:creationId xmlns:a16="http://schemas.microsoft.com/office/drawing/2014/main" id="{1A9FE866-065F-6ACD-44D1-B41DCD19D775}"/>
                  </a:ext>
                </a:extLst>
              </p:cNvPr>
              <p:cNvSpPr txBox="1"/>
              <p:nvPr/>
            </p:nvSpPr>
            <p:spPr>
              <a:xfrm>
                <a:off x="1112864" y="1215563"/>
                <a:ext cx="78569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dirty="0">
                    <a:latin typeface="Blinker ExtraLight" panose="02000000000000000000" pitchFamily="2" charset="0"/>
                  </a:rPr>
                  <a:t>PDC A</a:t>
                </a:r>
                <a:endParaRPr lang="es-MX" dirty="0">
                  <a:latin typeface="Blinker ExtraLight" panose="02000000000000000000" pitchFamily="2" charset="0"/>
                </a:endParaRPr>
              </a:p>
            </p:txBody>
          </p:sp>
          <p:grpSp>
            <p:nvGrpSpPr>
              <p:cNvPr id="64" name="Grupo 63">
                <a:extLst>
                  <a:ext uri="{FF2B5EF4-FFF2-40B4-BE49-F238E27FC236}">
                    <a16:creationId xmlns:a16="http://schemas.microsoft.com/office/drawing/2014/main" id="{4DA55E08-7051-F004-6AA8-319CAD2DA1A5}"/>
                  </a:ext>
                </a:extLst>
              </p:cNvPr>
              <p:cNvGrpSpPr/>
              <p:nvPr/>
            </p:nvGrpSpPr>
            <p:grpSpPr>
              <a:xfrm>
                <a:off x="1377037" y="1564941"/>
                <a:ext cx="257350" cy="148035"/>
                <a:chOff x="1364845" y="1546653"/>
                <a:chExt cx="257350" cy="148035"/>
              </a:xfrm>
            </p:grpSpPr>
            <p:cxnSp>
              <p:nvCxnSpPr>
                <p:cNvPr id="61" name="Conector recto 60">
                  <a:extLst>
                    <a:ext uri="{FF2B5EF4-FFF2-40B4-BE49-F238E27FC236}">
                      <a16:creationId xmlns:a16="http://schemas.microsoft.com/office/drawing/2014/main" id="{AD8E0ABF-5A37-3174-F20E-1168B36C4B0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4845" y="155158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Conector recto 62">
                  <a:extLst>
                    <a:ext uri="{FF2B5EF4-FFF2-40B4-BE49-F238E27FC236}">
                      <a16:creationId xmlns:a16="http://schemas.microsoft.com/office/drawing/2014/main" id="{3C416185-CFF1-3110-BD3A-89CAE9C2DFD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493520" y="154665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9" name="Grupo 68">
              <a:extLst>
                <a:ext uri="{FF2B5EF4-FFF2-40B4-BE49-F238E27FC236}">
                  <a16:creationId xmlns:a16="http://schemas.microsoft.com/office/drawing/2014/main" id="{E57EA0AB-08FE-38E4-7CF1-77EC68D37AD3}"/>
                </a:ext>
              </a:extLst>
            </p:cNvPr>
            <p:cNvGrpSpPr/>
            <p:nvPr/>
          </p:nvGrpSpPr>
          <p:grpSpPr>
            <a:xfrm>
              <a:off x="2748624" y="1215563"/>
              <a:ext cx="785695" cy="497413"/>
              <a:chOff x="2748624" y="1215563"/>
              <a:chExt cx="785695" cy="497413"/>
            </a:xfrm>
          </p:grpSpPr>
          <p:sp>
            <p:nvSpPr>
              <p:cNvPr id="65" name="CuadroTexto 64">
                <a:extLst>
                  <a:ext uri="{FF2B5EF4-FFF2-40B4-BE49-F238E27FC236}">
                    <a16:creationId xmlns:a16="http://schemas.microsoft.com/office/drawing/2014/main" id="{1BADF219-8B51-C3F8-B369-B9557F7D5839}"/>
                  </a:ext>
                </a:extLst>
              </p:cNvPr>
              <p:cNvSpPr txBox="1"/>
              <p:nvPr/>
            </p:nvSpPr>
            <p:spPr>
              <a:xfrm>
                <a:off x="2748624" y="1215563"/>
                <a:ext cx="78569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dirty="0">
                    <a:latin typeface="Blinker ExtraLight" panose="02000000000000000000" pitchFamily="2" charset="0"/>
                  </a:rPr>
                  <a:t>PDC B</a:t>
                </a:r>
                <a:endParaRPr lang="es-MX" dirty="0">
                  <a:latin typeface="Blinker ExtraLight" panose="02000000000000000000" pitchFamily="2" charset="0"/>
                </a:endParaRPr>
              </a:p>
            </p:txBody>
          </p:sp>
          <p:grpSp>
            <p:nvGrpSpPr>
              <p:cNvPr id="66" name="Grupo 65">
                <a:extLst>
                  <a:ext uri="{FF2B5EF4-FFF2-40B4-BE49-F238E27FC236}">
                    <a16:creationId xmlns:a16="http://schemas.microsoft.com/office/drawing/2014/main" id="{D71095EC-6FF8-5895-7D9C-38234C085AA9}"/>
                  </a:ext>
                </a:extLst>
              </p:cNvPr>
              <p:cNvGrpSpPr/>
              <p:nvPr/>
            </p:nvGrpSpPr>
            <p:grpSpPr>
              <a:xfrm>
                <a:off x="3012797" y="1564941"/>
                <a:ext cx="257350" cy="148035"/>
                <a:chOff x="1364845" y="1546653"/>
                <a:chExt cx="257350" cy="148035"/>
              </a:xfrm>
            </p:grpSpPr>
            <p:cxnSp>
              <p:nvCxnSpPr>
                <p:cNvPr id="67" name="Conector recto 66">
                  <a:extLst>
                    <a:ext uri="{FF2B5EF4-FFF2-40B4-BE49-F238E27FC236}">
                      <a16:creationId xmlns:a16="http://schemas.microsoft.com/office/drawing/2014/main" id="{E1828928-A718-03DD-C190-E1E06A0E5C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4845" y="155158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Conector recto 67">
                  <a:extLst>
                    <a:ext uri="{FF2B5EF4-FFF2-40B4-BE49-F238E27FC236}">
                      <a16:creationId xmlns:a16="http://schemas.microsoft.com/office/drawing/2014/main" id="{CB672BAB-5355-1C53-9523-A7CBFF5B15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493520" y="154665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6" name="Rectángulo: esquinas redondeadas 75">
              <a:extLst>
                <a:ext uri="{FF2B5EF4-FFF2-40B4-BE49-F238E27FC236}">
                  <a16:creationId xmlns:a16="http://schemas.microsoft.com/office/drawing/2014/main" id="{7E3F363C-5100-F20C-0222-2FC1D65026D8}"/>
                </a:ext>
              </a:extLst>
            </p:cNvPr>
            <p:cNvSpPr/>
            <p:nvPr/>
          </p:nvSpPr>
          <p:spPr>
            <a:xfrm>
              <a:off x="4236562" y="1097280"/>
              <a:ext cx="1847383" cy="50659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71" name="Grupo 70">
              <a:extLst>
                <a:ext uri="{FF2B5EF4-FFF2-40B4-BE49-F238E27FC236}">
                  <a16:creationId xmlns:a16="http://schemas.microsoft.com/office/drawing/2014/main" id="{D9EE89D9-5C01-65C7-E492-0686657EF2EB}"/>
                </a:ext>
              </a:extLst>
            </p:cNvPr>
            <p:cNvGrpSpPr/>
            <p:nvPr/>
          </p:nvGrpSpPr>
          <p:grpSpPr>
            <a:xfrm>
              <a:off x="3936355" y="1041488"/>
              <a:ext cx="2481372" cy="680293"/>
              <a:chOff x="1964898" y="1032683"/>
              <a:chExt cx="2481372" cy="680293"/>
            </a:xfrm>
          </p:grpSpPr>
          <p:sp>
            <p:nvSpPr>
              <p:cNvPr id="72" name="CuadroTexto 71">
                <a:extLst>
                  <a:ext uri="{FF2B5EF4-FFF2-40B4-BE49-F238E27FC236}">
                    <a16:creationId xmlns:a16="http://schemas.microsoft.com/office/drawing/2014/main" id="{4403F395-8FE2-9CE2-299D-5CDE26FB4B1E}"/>
                  </a:ext>
                </a:extLst>
              </p:cNvPr>
              <p:cNvSpPr txBox="1"/>
              <p:nvPr/>
            </p:nvSpPr>
            <p:spPr>
              <a:xfrm>
                <a:off x="1964898" y="1032683"/>
                <a:ext cx="2481372" cy="5539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419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PDC C</a:t>
                </a:r>
                <a:endParaRPr lang="es-MX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  <a:p>
                <a:pPr algn="ctr"/>
                <a:r>
                  <a:rPr lang="es-MX" sz="1200" b="1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Revisión de confirmación</a:t>
                </a:r>
                <a:endParaRPr lang="es-419" sz="1200" b="1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</p:txBody>
          </p:sp>
          <p:grpSp>
            <p:nvGrpSpPr>
              <p:cNvPr id="73" name="Grupo 72">
                <a:extLst>
                  <a:ext uri="{FF2B5EF4-FFF2-40B4-BE49-F238E27FC236}">
                    <a16:creationId xmlns:a16="http://schemas.microsoft.com/office/drawing/2014/main" id="{1B882C7D-7468-BA98-8CFC-A47519537AD1}"/>
                  </a:ext>
                </a:extLst>
              </p:cNvPr>
              <p:cNvGrpSpPr/>
              <p:nvPr/>
            </p:nvGrpSpPr>
            <p:grpSpPr>
              <a:xfrm>
                <a:off x="3012797" y="1564941"/>
                <a:ext cx="257350" cy="148035"/>
                <a:chOff x="1364845" y="1546653"/>
                <a:chExt cx="257350" cy="148035"/>
              </a:xfrm>
            </p:grpSpPr>
            <p:cxnSp>
              <p:nvCxnSpPr>
                <p:cNvPr id="74" name="Conector recto 73">
                  <a:extLst>
                    <a:ext uri="{FF2B5EF4-FFF2-40B4-BE49-F238E27FC236}">
                      <a16:creationId xmlns:a16="http://schemas.microsoft.com/office/drawing/2014/main" id="{2B9603C0-0F12-4B63-227B-3C8089CDC6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4845" y="155158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Conector recto 74">
                  <a:extLst>
                    <a:ext uri="{FF2B5EF4-FFF2-40B4-BE49-F238E27FC236}">
                      <a16:creationId xmlns:a16="http://schemas.microsoft.com/office/drawing/2014/main" id="{7AB80D0F-47F3-238B-EDD9-220887ED4A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493520" y="154665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Grupo 76">
              <a:extLst>
                <a:ext uri="{FF2B5EF4-FFF2-40B4-BE49-F238E27FC236}">
                  <a16:creationId xmlns:a16="http://schemas.microsoft.com/office/drawing/2014/main" id="{7F2DE143-6FDA-E096-7FF4-F062E3AA5117}"/>
                </a:ext>
              </a:extLst>
            </p:cNvPr>
            <p:cNvGrpSpPr/>
            <p:nvPr/>
          </p:nvGrpSpPr>
          <p:grpSpPr>
            <a:xfrm>
              <a:off x="6314784" y="1215563"/>
              <a:ext cx="785695" cy="497413"/>
              <a:chOff x="2748624" y="1215563"/>
              <a:chExt cx="785695" cy="497413"/>
            </a:xfrm>
          </p:grpSpPr>
          <p:sp>
            <p:nvSpPr>
              <p:cNvPr id="78" name="CuadroTexto 77">
                <a:extLst>
                  <a:ext uri="{FF2B5EF4-FFF2-40B4-BE49-F238E27FC236}">
                    <a16:creationId xmlns:a16="http://schemas.microsoft.com/office/drawing/2014/main" id="{2ECFA132-E4F3-5F48-7F71-74A8E3231F9B}"/>
                  </a:ext>
                </a:extLst>
              </p:cNvPr>
              <p:cNvSpPr txBox="1"/>
              <p:nvPr/>
            </p:nvSpPr>
            <p:spPr>
              <a:xfrm>
                <a:off x="2748624" y="1215563"/>
                <a:ext cx="78569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PDC D</a:t>
                </a:r>
                <a:endParaRPr lang="es-MX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</p:txBody>
          </p:sp>
          <p:grpSp>
            <p:nvGrpSpPr>
              <p:cNvPr id="79" name="Grupo 78">
                <a:extLst>
                  <a:ext uri="{FF2B5EF4-FFF2-40B4-BE49-F238E27FC236}">
                    <a16:creationId xmlns:a16="http://schemas.microsoft.com/office/drawing/2014/main" id="{65C489F9-5995-2DB9-5933-0F19D9141091}"/>
                  </a:ext>
                </a:extLst>
              </p:cNvPr>
              <p:cNvGrpSpPr/>
              <p:nvPr/>
            </p:nvGrpSpPr>
            <p:grpSpPr>
              <a:xfrm>
                <a:off x="3012797" y="1564941"/>
                <a:ext cx="257350" cy="148035"/>
                <a:chOff x="1364845" y="1546653"/>
                <a:chExt cx="257350" cy="148035"/>
              </a:xfrm>
            </p:grpSpPr>
            <p:cxnSp>
              <p:nvCxnSpPr>
                <p:cNvPr id="80" name="Conector recto 79">
                  <a:extLst>
                    <a:ext uri="{FF2B5EF4-FFF2-40B4-BE49-F238E27FC236}">
                      <a16:creationId xmlns:a16="http://schemas.microsoft.com/office/drawing/2014/main" id="{D31CC68D-892A-DDB3-747F-D09BA6AB1F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4845" y="155158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Conector recto 80">
                  <a:extLst>
                    <a:ext uri="{FF2B5EF4-FFF2-40B4-BE49-F238E27FC236}">
                      <a16:creationId xmlns:a16="http://schemas.microsoft.com/office/drawing/2014/main" id="{DB061F29-0417-28C9-3F72-FFB96CD824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493520" y="154665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2" name="Grupo 81">
              <a:extLst>
                <a:ext uri="{FF2B5EF4-FFF2-40B4-BE49-F238E27FC236}">
                  <a16:creationId xmlns:a16="http://schemas.microsoft.com/office/drawing/2014/main" id="{252F6096-5F8E-880F-74F2-9DEF332FDEB4}"/>
                </a:ext>
              </a:extLst>
            </p:cNvPr>
            <p:cNvGrpSpPr/>
            <p:nvPr/>
          </p:nvGrpSpPr>
          <p:grpSpPr>
            <a:xfrm>
              <a:off x="8041984" y="1215285"/>
              <a:ext cx="785695" cy="497413"/>
              <a:chOff x="2748624" y="1215563"/>
              <a:chExt cx="785695" cy="497413"/>
            </a:xfrm>
          </p:grpSpPr>
          <p:sp>
            <p:nvSpPr>
              <p:cNvPr id="83" name="CuadroTexto 82">
                <a:extLst>
                  <a:ext uri="{FF2B5EF4-FFF2-40B4-BE49-F238E27FC236}">
                    <a16:creationId xmlns:a16="http://schemas.microsoft.com/office/drawing/2014/main" id="{44FC8A7B-F1BA-3436-55D9-15B625E56C52}"/>
                  </a:ext>
                </a:extLst>
              </p:cNvPr>
              <p:cNvSpPr txBox="1"/>
              <p:nvPr/>
            </p:nvSpPr>
            <p:spPr>
              <a:xfrm>
                <a:off x="2748624" y="1215563"/>
                <a:ext cx="78569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PDC E</a:t>
                </a:r>
                <a:endParaRPr lang="es-MX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</p:txBody>
          </p:sp>
          <p:grpSp>
            <p:nvGrpSpPr>
              <p:cNvPr id="84" name="Grupo 83">
                <a:extLst>
                  <a:ext uri="{FF2B5EF4-FFF2-40B4-BE49-F238E27FC236}">
                    <a16:creationId xmlns:a16="http://schemas.microsoft.com/office/drawing/2014/main" id="{E240916E-8925-EFD7-DF41-62F9752E75D7}"/>
                  </a:ext>
                </a:extLst>
              </p:cNvPr>
              <p:cNvGrpSpPr/>
              <p:nvPr/>
            </p:nvGrpSpPr>
            <p:grpSpPr>
              <a:xfrm>
                <a:off x="3012797" y="1564941"/>
                <a:ext cx="257350" cy="148035"/>
                <a:chOff x="1364845" y="1546653"/>
                <a:chExt cx="257350" cy="148035"/>
              </a:xfrm>
            </p:grpSpPr>
            <p:cxnSp>
              <p:nvCxnSpPr>
                <p:cNvPr id="85" name="Conector recto 84">
                  <a:extLst>
                    <a:ext uri="{FF2B5EF4-FFF2-40B4-BE49-F238E27FC236}">
                      <a16:creationId xmlns:a16="http://schemas.microsoft.com/office/drawing/2014/main" id="{14CB9DBF-492C-7816-3A82-147B718860D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4845" y="155158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Conector recto 85">
                  <a:extLst>
                    <a:ext uri="{FF2B5EF4-FFF2-40B4-BE49-F238E27FC236}">
                      <a16:creationId xmlns:a16="http://schemas.microsoft.com/office/drawing/2014/main" id="{B76B50B5-542C-A46A-C29C-70C50547157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493520" y="154665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7" name="Grupo 86">
              <a:extLst>
                <a:ext uri="{FF2B5EF4-FFF2-40B4-BE49-F238E27FC236}">
                  <a16:creationId xmlns:a16="http://schemas.microsoft.com/office/drawing/2014/main" id="{5986FB82-D8B7-2798-D0FC-7935C9EE8C5F}"/>
                </a:ext>
              </a:extLst>
            </p:cNvPr>
            <p:cNvGrpSpPr/>
            <p:nvPr/>
          </p:nvGrpSpPr>
          <p:grpSpPr>
            <a:xfrm>
              <a:off x="9931744" y="1225876"/>
              <a:ext cx="785695" cy="497413"/>
              <a:chOff x="2748624" y="1215563"/>
              <a:chExt cx="785695" cy="497413"/>
            </a:xfrm>
          </p:grpSpPr>
          <p:sp>
            <p:nvSpPr>
              <p:cNvPr id="88" name="CuadroTexto 87">
                <a:extLst>
                  <a:ext uri="{FF2B5EF4-FFF2-40B4-BE49-F238E27FC236}">
                    <a16:creationId xmlns:a16="http://schemas.microsoft.com/office/drawing/2014/main" id="{A78A6348-80A0-B9C6-8AE6-1CFC04DAA0EE}"/>
                  </a:ext>
                </a:extLst>
              </p:cNvPr>
              <p:cNvSpPr txBox="1"/>
              <p:nvPr/>
            </p:nvSpPr>
            <p:spPr>
              <a:xfrm>
                <a:off x="2748624" y="1215563"/>
                <a:ext cx="78569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PDC F</a:t>
                </a:r>
                <a:endParaRPr lang="es-MX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</p:txBody>
          </p:sp>
          <p:grpSp>
            <p:nvGrpSpPr>
              <p:cNvPr id="89" name="Grupo 88">
                <a:extLst>
                  <a:ext uri="{FF2B5EF4-FFF2-40B4-BE49-F238E27FC236}">
                    <a16:creationId xmlns:a16="http://schemas.microsoft.com/office/drawing/2014/main" id="{63B77AE6-6CDD-7EF7-B7B9-342DA8086BEB}"/>
                  </a:ext>
                </a:extLst>
              </p:cNvPr>
              <p:cNvGrpSpPr/>
              <p:nvPr/>
            </p:nvGrpSpPr>
            <p:grpSpPr>
              <a:xfrm>
                <a:off x="3012797" y="1564941"/>
                <a:ext cx="257350" cy="148035"/>
                <a:chOff x="1364845" y="1546653"/>
                <a:chExt cx="257350" cy="148035"/>
              </a:xfrm>
            </p:grpSpPr>
            <p:cxnSp>
              <p:nvCxnSpPr>
                <p:cNvPr id="90" name="Conector recto 89">
                  <a:extLst>
                    <a:ext uri="{FF2B5EF4-FFF2-40B4-BE49-F238E27FC236}">
                      <a16:creationId xmlns:a16="http://schemas.microsoft.com/office/drawing/2014/main" id="{E2B4C962-5624-3E32-6D2D-F6B93A8A3C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4845" y="155158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Conector recto 90">
                  <a:extLst>
                    <a:ext uri="{FF2B5EF4-FFF2-40B4-BE49-F238E27FC236}">
                      <a16:creationId xmlns:a16="http://schemas.microsoft.com/office/drawing/2014/main" id="{20B1E58E-DA5D-D4FE-F7A3-42A22D89B06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493520" y="154665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6" name="Grupo 95">
              <a:extLst>
                <a:ext uri="{FF2B5EF4-FFF2-40B4-BE49-F238E27FC236}">
                  <a16:creationId xmlns:a16="http://schemas.microsoft.com/office/drawing/2014/main" id="{6E70EAA4-56A7-0C73-2C89-BFB48CA394B7}"/>
                </a:ext>
              </a:extLst>
            </p:cNvPr>
            <p:cNvGrpSpPr/>
            <p:nvPr/>
          </p:nvGrpSpPr>
          <p:grpSpPr>
            <a:xfrm>
              <a:off x="2537445" y="2903983"/>
              <a:ext cx="1187731" cy="338524"/>
              <a:chOff x="2537445" y="2903983"/>
              <a:chExt cx="1187731" cy="338524"/>
            </a:xfrm>
          </p:grpSpPr>
          <p:sp>
            <p:nvSpPr>
              <p:cNvPr id="92" name="CuadroTexto 91">
                <a:extLst>
                  <a:ext uri="{FF2B5EF4-FFF2-40B4-BE49-F238E27FC236}">
                    <a16:creationId xmlns:a16="http://schemas.microsoft.com/office/drawing/2014/main" id="{C1758095-7E2A-BFF9-78A2-7A81943A2073}"/>
                  </a:ext>
                </a:extLst>
              </p:cNvPr>
              <p:cNvSpPr txBox="1"/>
              <p:nvPr/>
            </p:nvSpPr>
            <p:spPr>
              <a:xfrm>
                <a:off x="2537445" y="2934730"/>
                <a:ext cx="1187731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sz="1400" b="1" dirty="0">
                    <a:solidFill>
                      <a:schemeClr val="accent5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RDS/RDM</a:t>
                </a:r>
                <a:endParaRPr lang="es-MX" sz="1400" b="1" dirty="0">
                  <a:solidFill>
                    <a:schemeClr val="accent5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95" name="Elipse 94">
                <a:extLst>
                  <a:ext uri="{FF2B5EF4-FFF2-40B4-BE49-F238E27FC236}">
                    <a16:creationId xmlns:a16="http://schemas.microsoft.com/office/drawing/2014/main" id="{162C1B51-EE39-F773-0A62-621D6E1F9C75}"/>
                  </a:ext>
                </a:extLst>
              </p:cNvPr>
              <p:cNvSpPr/>
              <p:nvPr/>
            </p:nvSpPr>
            <p:spPr>
              <a:xfrm>
                <a:off x="3077134" y="2903983"/>
                <a:ext cx="108000" cy="108000"/>
              </a:xfrm>
              <a:prstGeom prst="ellipse">
                <a:avLst/>
              </a:prstGeom>
              <a:solidFill>
                <a:srgbClr val="A614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97" name="Grupo 96">
              <a:extLst>
                <a:ext uri="{FF2B5EF4-FFF2-40B4-BE49-F238E27FC236}">
                  <a16:creationId xmlns:a16="http://schemas.microsoft.com/office/drawing/2014/main" id="{8B7D1DB3-8CF5-0DDA-E139-0042C73E2E4F}"/>
                </a:ext>
              </a:extLst>
            </p:cNvPr>
            <p:cNvGrpSpPr/>
            <p:nvPr/>
          </p:nvGrpSpPr>
          <p:grpSpPr>
            <a:xfrm>
              <a:off x="4081765" y="2895965"/>
              <a:ext cx="1187731" cy="338524"/>
              <a:chOff x="2293605" y="2903983"/>
              <a:chExt cx="1187731" cy="338524"/>
            </a:xfrm>
          </p:grpSpPr>
          <p:sp>
            <p:nvSpPr>
              <p:cNvPr id="98" name="CuadroTexto 97">
                <a:extLst>
                  <a:ext uri="{FF2B5EF4-FFF2-40B4-BE49-F238E27FC236}">
                    <a16:creationId xmlns:a16="http://schemas.microsoft.com/office/drawing/2014/main" id="{05637535-B4B1-648A-C8EB-1C948D9A0F88}"/>
                  </a:ext>
                </a:extLst>
              </p:cNvPr>
              <p:cNvSpPr txBox="1"/>
              <p:nvPr/>
            </p:nvSpPr>
            <p:spPr>
              <a:xfrm>
                <a:off x="2293605" y="2934730"/>
                <a:ext cx="1187731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sz="1400" b="1" dirty="0">
                    <a:solidFill>
                      <a:schemeClr val="accent5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RDP</a:t>
                </a:r>
                <a:endParaRPr lang="es-MX" sz="1400" b="1" dirty="0">
                  <a:solidFill>
                    <a:schemeClr val="accent5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99" name="Elipse 98">
                <a:extLst>
                  <a:ext uri="{FF2B5EF4-FFF2-40B4-BE49-F238E27FC236}">
                    <a16:creationId xmlns:a16="http://schemas.microsoft.com/office/drawing/2014/main" id="{A0FC725F-887F-1ED8-C8F0-2C10FAA7A362}"/>
                  </a:ext>
                </a:extLst>
              </p:cNvPr>
              <p:cNvSpPr/>
              <p:nvPr/>
            </p:nvSpPr>
            <p:spPr>
              <a:xfrm>
                <a:off x="3077134" y="2903983"/>
                <a:ext cx="108000" cy="108000"/>
              </a:xfrm>
              <a:prstGeom prst="ellipse">
                <a:avLst/>
              </a:prstGeom>
              <a:solidFill>
                <a:srgbClr val="A614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100" name="Grupo 99">
              <a:extLst>
                <a:ext uri="{FF2B5EF4-FFF2-40B4-BE49-F238E27FC236}">
                  <a16:creationId xmlns:a16="http://schemas.microsoft.com/office/drawing/2014/main" id="{71350879-D425-9ACB-FCB2-1AAA830CF5FE}"/>
                </a:ext>
              </a:extLst>
            </p:cNvPr>
            <p:cNvGrpSpPr/>
            <p:nvPr/>
          </p:nvGrpSpPr>
          <p:grpSpPr>
            <a:xfrm>
              <a:off x="5385268" y="2903983"/>
              <a:ext cx="1187731" cy="338524"/>
              <a:chOff x="2537445" y="2903983"/>
              <a:chExt cx="1187731" cy="338524"/>
            </a:xfrm>
          </p:grpSpPr>
          <p:sp>
            <p:nvSpPr>
              <p:cNvPr id="101" name="CuadroTexto 100">
                <a:extLst>
                  <a:ext uri="{FF2B5EF4-FFF2-40B4-BE49-F238E27FC236}">
                    <a16:creationId xmlns:a16="http://schemas.microsoft.com/office/drawing/2014/main" id="{3803D06D-C99D-FFB6-1394-FCDA1B772E62}"/>
                  </a:ext>
                </a:extLst>
              </p:cNvPr>
              <p:cNvSpPr txBox="1"/>
              <p:nvPr/>
            </p:nvSpPr>
            <p:spPr>
              <a:xfrm>
                <a:off x="2537445" y="2934730"/>
                <a:ext cx="1187731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sz="1400" b="1" dirty="0">
                    <a:solidFill>
                      <a:schemeClr val="accent5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RDC</a:t>
                </a:r>
                <a:endParaRPr lang="es-MX" sz="1400" b="1" dirty="0">
                  <a:solidFill>
                    <a:schemeClr val="accent5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102" name="Elipse 101">
                <a:extLst>
                  <a:ext uri="{FF2B5EF4-FFF2-40B4-BE49-F238E27FC236}">
                    <a16:creationId xmlns:a16="http://schemas.microsoft.com/office/drawing/2014/main" id="{B6D59EA4-F839-2D2C-AE2B-F58D11D62538}"/>
                  </a:ext>
                </a:extLst>
              </p:cNvPr>
              <p:cNvSpPr/>
              <p:nvPr/>
            </p:nvSpPr>
            <p:spPr>
              <a:xfrm>
                <a:off x="3077134" y="2903983"/>
                <a:ext cx="108000" cy="108000"/>
              </a:xfrm>
              <a:prstGeom prst="ellipse">
                <a:avLst/>
              </a:prstGeom>
              <a:solidFill>
                <a:srgbClr val="A614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103" name="Grupo 102">
              <a:extLst>
                <a:ext uri="{FF2B5EF4-FFF2-40B4-BE49-F238E27FC236}">
                  <a16:creationId xmlns:a16="http://schemas.microsoft.com/office/drawing/2014/main" id="{8A5063D5-9CF7-3FF3-8200-EDE5CF5577DE}"/>
                </a:ext>
              </a:extLst>
            </p:cNvPr>
            <p:cNvGrpSpPr/>
            <p:nvPr/>
          </p:nvGrpSpPr>
          <p:grpSpPr>
            <a:xfrm>
              <a:off x="6116788" y="2903983"/>
              <a:ext cx="1187731" cy="338524"/>
              <a:chOff x="2537445" y="2903983"/>
              <a:chExt cx="1187731" cy="338524"/>
            </a:xfrm>
          </p:grpSpPr>
          <p:sp>
            <p:nvSpPr>
              <p:cNvPr id="104" name="CuadroTexto 103">
                <a:extLst>
                  <a:ext uri="{FF2B5EF4-FFF2-40B4-BE49-F238E27FC236}">
                    <a16:creationId xmlns:a16="http://schemas.microsoft.com/office/drawing/2014/main" id="{23C6D59B-FDA2-0E9D-2DA3-15550A362702}"/>
                  </a:ext>
                </a:extLst>
              </p:cNvPr>
              <p:cNvSpPr txBox="1"/>
              <p:nvPr/>
            </p:nvSpPr>
            <p:spPr>
              <a:xfrm>
                <a:off x="2537445" y="2934730"/>
                <a:ext cx="1187731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sz="1400" b="1" dirty="0">
                    <a:solidFill>
                      <a:schemeClr val="accent5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RIS</a:t>
                </a:r>
                <a:endParaRPr lang="es-MX" sz="1400" b="1" dirty="0">
                  <a:solidFill>
                    <a:schemeClr val="accent5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endParaRPr>
              </a:p>
            </p:txBody>
          </p:sp>
          <p:sp>
            <p:nvSpPr>
              <p:cNvPr id="105" name="Elipse 104">
                <a:extLst>
                  <a:ext uri="{FF2B5EF4-FFF2-40B4-BE49-F238E27FC236}">
                    <a16:creationId xmlns:a16="http://schemas.microsoft.com/office/drawing/2014/main" id="{CE68C6BB-C8A0-BFC4-3385-0D84DDB0400D}"/>
                  </a:ext>
                </a:extLst>
              </p:cNvPr>
              <p:cNvSpPr/>
              <p:nvPr/>
            </p:nvSpPr>
            <p:spPr>
              <a:xfrm>
                <a:off x="3077134" y="2903983"/>
                <a:ext cx="108000" cy="108000"/>
              </a:xfrm>
              <a:prstGeom prst="ellipse">
                <a:avLst/>
              </a:prstGeom>
              <a:solidFill>
                <a:srgbClr val="A614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FC94900A-4125-D215-EC83-1F9E3DBA92A1}"/>
              </a:ext>
            </a:extLst>
          </p:cNvPr>
          <p:cNvSpPr txBox="1"/>
          <p:nvPr/>
        </p:nvSpPr>
        <p:spPr>
          <a:xfrm>
            <a:off x="512089" y="3687444"/>
            <a:ext cx="47470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Revisiones de las decisiones de administración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b="1" dirty="0">
                <a:highlight>
                  <a:srgbClr val="FFFF00"/>
                </a:highlight>
                <a:latin typeface="Blinker ExtraLight" panose="02000000000000000000" pitchFamily="2" charset="0"/>
              </a:rPr>
              <a:t>PDC</a:t>
            </a:r>
            <a:r>
              <a:rPr lang="es-419" b="1" dirty="0">
                <a:latin typeface="Blinker ExtraLight" panose="02000000000000000000" pitchFamily="2" charset="0"/>
              </a:rPr>
              <a:t> – Punto de Decisión Clave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A0CE0475-13D0-541A-E519-70F16F1E852F}"/>
              </a:ext>
            </a:extLst>
          </p:cNvPr>
          <p:cNvSpPr txBox="1"/>
          <p:nvPr/>
        </p:nvSpPr>
        <p:spPr>
          <a:xfrm>
            <a:off x="5996964" y="3687444"/>
            <a:ext cx="5473547" cy="23983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Revisiones técnicas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419" b="1" dirty="0">
                <a:highlight>
                  <a:srgbClr val="00FF00"/>
                </a:highlight>
                <a:latin typeface="Blinker ExtraLight" panose="02000000000000000000" pitchFamily="2" charset="0"/>
              </a:rPr>
              <a:t>RDS/RDM </a:t>
            </a:r>
            <a:r>
              <a:rPr lang="es-419" b="1" dirty="0">
                <a:latin typeface="Blinker ExtraLight" panose="02000000000000000000" pitchFamily="2" charset="0"/>
              </a:rPr>
              <a:t>– Revisión de la Definición del Sistema / Revisión de la Definición de la Misión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419" b="1" dirty="0">
                <a:highlight>
                  <a:srgbClr val="00FF00"/>
                </a:highlight>
                <a:latin typeface="Blinker ExtraLight" panose="02000000000000000000" pitchFamily="2" charset="0"/>
              </a:rPr>
              <a:t>RDP</a:t>
            </a:r>
            <a:r>
              <a:rPr lang="es-419" b="1" dirty="0">
                <a:latin typeface="Blinker ExtraLight" panose="02000000000000000000" pitchFamily="2" charset="0"/>
              </a:rPr>
              <a:t> – Revisión de Diseño Preliminar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419" b="1" dirty="0">
                <a:highlight>
                  <a:srgbClr val="00FF00"/>
                </a:highlight>
                <a:latin typeface="Blinker ExtraLight" panose="02000000000000000000" pitchFamily="2" charset="0"/>
              </a:rPr>
              <a:t>RDC</a:t>
            </a:r>
            <a:r>
              <a:rPr lang="es-419" b="1" dirty="0">
                <a:latin typeface="Blinker ExtraLight" panose="02000000000000000000" pitchFamily="2" charset="0"/>
              </a:rPr>
              <a:t> – Revisión de Diseño Crítica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419" b="1" dirty="0">
                <a:highlight>
                  <a:srgbClr val="00FF00"/>
                </a:highlight>
                <a:latin typeface="Blinker ExtraLight" panose="02000000000000000000" pitchFamily="2" charset="0"/>
              </a:rPr>
              <a:t>RIS</a:t>
            </a:r>
            <a:r>
              <a:rPr lang="es-419" b="1" dirty="0">
                <a:latin typeface="Blinker ExtraLight" panose="02000000000000000000" pitchFamily="2" charset="0"/>
              </a:rPr>
              <a:t> – Revisión de la Integración del Sistema</a:t>
            </a:r>
          </a:p>
        </p:txBody>
      </p: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ABF5AB71-A7B6-6CE2-C325-2C96EB002E54}"/>
              </a:ext>
            </a:extLst>
          </p:cNvPr>
          <p:cNvSpPr txBox="1"/>
          <p:nvPr/>
        </p:nvSpPr>
        <p:spPr>
          <a:xfrm>
            <a:off x="276980" y="6239167"/>
            <a:ext cx="48841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latin typeface="Blinker ExtraLight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s-MX" sz="900" b="1" dirty="0"/>
              <a:t>*</a:t>
            </a:r>
            <a:r>
              <a:rPr lang="es-MX" sz="900" b="1" dirty="0" err="1"/>
              <a:t>NASA’s</a:t>
            </a:r>
            <a:r>
              <a:rPr lang="es-MX" sz="900" b="1" dirty="0"/>
              <a:t> Project </a:t>
            </a:r>
            <a:r>
              <a:rPr lang="es-MX" sz="900" b="1" dirty="0" err="1"/>
              <a:t>life</a:t>
            </a:r>
            <a:r>
              <a:rPr lang="es-MX" sz="900" b="1" dirty="0"/>
              <a:t> - </a:t>
            </a:r>
            <a:r>
              <a:rPr lang="es-MX" sz="900" b="1" dirty="0" err="1"/>
              <a:t>Cycle</a:t>
            </a:r>
            <a:r>
              <a:rPr lang="es-MX" sz="900" b="1" dirty="0"/>
              <a:t>, </a:t>
            </a:r>
            <a:r>
              <a:rPr lang="es-MX" sz="900" b="1" dirty="0">
                <a:hlinkClick r:id="rId3"/>
              </a:rPr>
              <a:t>https://www.planetary.org/space-images/nasas-project-life-cycle</a:t>
            </a:r>
            <a:endParaRPr lang="es-MX" sz="900" b="1" dirty="0"/>
          </a:p>
        </p:txBody>
      </p:sp>
    </p:spTree>
    <p:extLst>
      <p:ext uri="{BB962C8B-B14F-4D97-AF65-F5344CB8AC3E}">
        <p14:creationId xmlns:p14="http://schemas.microsoft.com/office/powerpoint/2010/main" val="247429666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Fases de desarrollo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grpSp>
        <p:nvGrpSpPr>
          <p:cNvPr id="19" name="Grupo 18">
            <a:extLst>
              <a:ext uri="{FF2B5EF4-FFF2-40B4-BE49-F238E27FC236}">
                <a16:creationId xmlns:a16="http://schemas.microsoft.com/office/drawing/2014/main" id="{159224DF-E3C7-E64E-2797-BDC747828084}"/>
              </a:ext>
            </a:extLst>
          </p:cNvPr>
          <p:cNvGrpSpPr/>
          <p:nvPr/>
        </p:nvGrpSpPr>
        <p:grpSpPr>
          <a:xfrm>
            <a:off x="861531" y="3135863"/>
            <a:ext cx="1738815" cy="1360919"/>
            <a:chOff x="803657" y="1027246"/>
            <a:chExt cx="1738815" cy="1360919"/>
          </a:xfrm>
        </p:grpSpPr>
        <p:grpSp>
          <p:nvGrpSpPr>
            <p:cNvPr id="12" name="Grupo 11">
              <a:extLst>
                <a:ext uri="{FF2B5EF4-FFF2-40B4-BE49-F238E27FC236}">
                  <a16:creationId xmlns:a16="http://schemas.microsoft.com/office/drawing/2014/main" id="{635333C2-40AD-0B63-9516-EF9F3D144E81}"/>
                </a:ext>
              </a:extLst>
            </p:cNvPr>
            <p:cNvGrpSpPr/>
            <p:nvPr/>
          </p:nvGrpSpPr>
          <p:grpSpPr>
            <a:xfrm>
              <a:off x="803657" y="1299279"/>
              <a:ext cx="1506556" cy="1088886"/>
              <a:chOff x="1324517" y="4839460"/>
              <a:chExt cx="1506556" cy="1088886"/>
            </a:xfrm>
          </p:grpSpPr>
          <p:sp>
            <p:nvSpPr>
              <p:cNvPr id="6" name="Flecha: pentágono 5">
                <a:extLst>
                  <a:ext uri="{FF2B5EF4-FFF2-40B4-BE49-F238E27FC236}">
                    <a16:creationId xmlns:a16="http://schemas.microsoft.com/office/drawing/2014/main" id="{4EEC2E07-F967-ADB7-E49E-669F891F270B}"/>
                  </a:ext>
                </a:extLst>
              </p:cNvPr>
              <p:cNvSpPr/>
              <p:nvPr/>
            </p:nvSpPr>
            <p:spPr>
              <a:xfrm>
                <a:off x="1326364" y="4839460"/>
                <a:ext cx="1504709" cy="1088886"/>
              </a:xfrm>
              <a:prstGeom prst="homePlate">
                <a:avLst/>
              </a:prstGeom>
              <a:solidFill>
                <a:srgbClr val="52B8C7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52EFE863-9B80-1F46-3BD0-CF97D10ADE41}"/>
                  </a:ext>
                </a:extLst>
              </p:cNvPr>
              <p:cNvSpPr txBox="1"/>
              <p:nvPr/>
            </p:nvSpPr>
            <p:spPr>
              <a:xfrm>
                <a:off x="1324517" y="4959778"/>
                <a:ext cx="121124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b="1" dirty="0">
                    <a:latin typeface="Blinker ExtraBold" panose="02000000000000000000" pitchFamily="2" charset="0"/>
                  </a:rPr>
                  <a:t>Pre-fase A</a:t>
                </a:r>
                <a:endParaRPr lang="es-MX" b="1" dirty="0">
                  <a:latin typeface="Blinker ExtraBold" panose="02000000000000000000" pitchFamily="2" charset="0"/>
                </a:endParaRPr>
              </a:p>
            </p:txBody>
          </p:sp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1BBCA8BE-DC04-5E37-EE38-5F28D463B9C6}"/>
                  </a:ext>
                </a:extLst>
              </p:cNvPr>
              <p:cNvSpPr txBox="1"/>
              <p:nvPr/>
            </p:nvSpPr>
            <p:spPr>
              <a:xfrm>
                <a:off x="1415480" y="5319968"/>
                <a:ext cx="1066147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sz="1400" b="1" dirty="0">
                    <a:latin typeface="Blinker ExtraLight" panose="02000000000000000000" pitchFamily="2" charset="0"/>
                  </a:rPr>
                  <a:t>Estudio de concepto</a:t>
                </a:r>
                <a:endParaRPr lang="es-MX" sz="1400" b="1" dirty="0">
                  <a:latin typeface="Blinker ExtraLight" panose="02000000000000000000" pitchFamily="2" charset="0"/>
                </a:endParaRPr>
              </a:p>
            </p:txBody>
          </p:sp>
        </p:grp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9F3A3A0B-A756-BF9F-00DF-EF0DAFA0A438}"/>
                </a:ext>
              </a:extLst>
            </p:cNvPr>
            <p:cNvGrpSpPr/>
            <p:nvPr/>
          </p:nvGrpSpPr>
          <p:grpSpPr>
            <a:xfrm>
              <a:off x="1756777" y="1027246"/>
              <a:ext cx="785695" cy="497413"/>
              <a:chOff x="1860949" y="1339763"/>
              <a:chExt cx="785695" cy="497413"/>
            </a:xfrm>
          </p:grpSpPr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EDE8C2CE-0503-2F02-9AF9-418D6D51C227}"/>
                  </a:ext>
                </a:extLst>
              </p:cNvPr>
              <p:cNvSpPr txBox="1"/>
              <p:nvPr/>
            </p:nvSpPr>
            <p:spPr>
              <a:xfrm>
                <a:off x="1860949" y="1339763"/>
                <a:ext cx="78569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dirty="0">
                    <a:latin typeface="Blinker ExtraLight" panose="02000000000000000000" pitchFamily="2" charset="0"/>
                  </a:rPr>
                  <a:t>PDC A</a:t>
                </a:r>
                <a:endParaRPr lang="es-MX" dirty="0">
                  <a:latin typeface="Blinker ExtraLight" panose="02000000000000000000" pitchFamily="2" charset="0"/>
                </a:endParaRPr>
              </a:p>
            </p:txBody>
          </p:sp>
          <p:cxnSp>
            <p:nvCxnSpPr>
              <p:cNvPr id="14" name="Conector recto 13">
                <a:extLst>
                  <a:ext uri="{FF2B5EF4-FFF2-40B4-BE49-F238E27FC236}">
                    <a16:creationId xmlns:a16="http://schemas.microsoft.com/office/drawing/2014/main" id="{FAEFE0DC-DDD0-A84B-E660-6EF28A67E6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25122" y="1694071"/>
                <a:ext cx="128675" cy="14310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Conector recto 14">
                <a:extLst>
                  <a:ext uri="{FF2B5EF4-FFF2-40B4-BE49-F238E27FC236}">
                    <a16:creationId xmlns:a16="http://schemas.microsoft.com/office/drawing/2014/main" id="{6DA14DF7-FB16-0289-2638-A47F6498FE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53797" y="1689141"/>
                <a:ext cx="128675" cy="14310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id="{B7E3486C-C3B8-0747-181B-49FB108F237B}"/>
              </a:ext>
            </a:extLst>
          </p:cNvPr>
          <p:cNvGrpSpPr/>
          <p:nvPr/>
        </p:nvGrpSpPr>
        <p:grpSpPr>
          <a:xfrm>
            <a:off x="2541806" y="1286767"/>
            <a:ext cx="5672437" cy="4812772"/>
            <a:chOff x="3583533" y="1286767"/>
            <a:chExt cx="5672437" cy="4812772"/>
          </a:xfrm>
        </p:grpSpPr>
        <p:sp>
          <p:nvSpPr>
            <p:cNvPr id="107" name="CuadroTexto 106">
              <a:extLst>
                <a:ext uri="{FF2B5EF4-FFF2-40B4-BE49-F238E27FC236}">
                  <a16:creationId xmlns:a16="http://schemas.microsoft.com/office/drawing/2014/main" id="{FC94900A-4125-D215-EC83-1F9E3DBA92A1}"/>
                </a:ext>
              </a:extLst>
            </p:cNvPr>
            <p:cNvSpPr txBox="1"/>
            <p:nvPr/>
          </p:nvSpPr>
          <p:spPr>
            <a:xfrm>
              <a:off x="3583533" y="1286767"/>
              <a:ext cx="4747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419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Conceptualización de la misión</a:t>
              </a:r>
            </a:p>
          </p:txBody>
        </p:sp>
        <p:pic>
          <p:nvPicPr>
            <p:cNvPr id="49" name="Imagen 48">
              <a:extLst>
                <a:ext uri="{FF2B5EF4-FFF2-40B4-BE49-F238E27FC236}">
                  <a16:creationId xmlns:a16="http://schemas.microsoft.com/office/drawing/2014/main" id="{31915417-4186-C8FF-A87D-4A6B5C9C2A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49" r="18353"/>
            <a:stretch/>
          </p:blipFill>
          <p:spPr>
            <a:xfrm>
              <a:off x="7954763" y="1813557"/>
              <a:ext cx="1268599" cy="1333816"/>
            </a:xfrm>
            <a:prstGeom prst="rect">
              <a:avLst/>
            </a:prstGeom>
          </p:spPr>
        </p:pic>
        <p:pic>
          <p:nvPicPr>
            <p:cNvPr id="51" name="Imagen 50">
              <a:extLst>
                <a:ext uri="{FF2B5EF4-FFF2-40B4-BE49-F238E27FC236}">
                  <a16:creationId xmlns:a16="http://schemas.microsoft.com/office/drawing/2014/main" id="{F1DF38E4-6C54-F8D8-1230-A708046E9E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" r="-1562"/>
            <a:stretch/>
          </p:blipFill>
          <p:spPr>
            <a:xfrm>
              <a:off x="7967935" y="4951516"/>
              <a:ext cx="1137648" cy="1148023"/>
            </a:xfrm>
            <a:prstGeom prst="ellipse">
              <a:avLst/>
            </a:prstGeom>
          </p:spPr>
        </p:pic>
        <p:pic>
          <p:nvPicPr>
            <p:cNvPr id="57" name="Imagen 56">
              <a:extLst>
                <a:ext uri="{FF2B5EF4-FFF2-40B4-BE49-F238E27FC236}">
                  <a16:creationId xmlns:a16="http://schemas.microsoft.com/office/drawing/2014/main" id="{5699D5BA-C461-1C6E-3463-279964BDB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2153" y="3332364"/>
              <a:ext cx="1333817" cy="1333817"/>
            </a:xfrm>
            <a:prstGeom prst="rect">
              <a:avLst/>
            </a:prstGeom>
          </p:spPr>
        </p:pic>
        <p:sp>
          <p:nvSpPr>
            <p:cNvPr id="58" name="CuadroTexto 57">
              <a:extLst>
                <a:ext uri="{FF2B5EF4-FFF2-40B4-BE49-F238E27FC236}">
                  <a16:creationId xmlns:a16="http://schemas.microsoft.com/office/drawing/2014/main" id="{0BE460E2-057E-A2FE-1D9B-8044CB147827}"/>
                </a:ext>
              </a:extLst>
            </p:cNvPr>
            <p:cNvSpPr txBox="1"/>
            <p:nvPr/>
          </p:nvSpPr>
          <p:spPr>
            <a:xfrm>
              <a:off x="4079700" y="2283959"/>
              <a:ext cx="4747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latin typeface="Blinker ExtraLight" panose="02000000000000000000" pitchFamily="2" charset="0"/>
                </a:rPr>
                <a:t>Establecer objetivos y metas</a:t>
              </a:r>
            </a:p>
          </p:txBody>
        </p:sp>
        <p:sp>
          <p:nvSpPr>
            <p:cNvPr id="60" name="CuadroTexto 59">
              <a:extLst>
                <a:ext uri="{FF2B5EF4-FFF2-40B4-BE49-F238E27FC236}">
                  <a16:creationId xmlns:a16="http://schemas.microsoft.com/office/drawing/2014/main" id="{7251135D-8EC8-7D5B-86FA-17C45B9B00D5}"/>
                </a:ext>
              </a:extLst>
            </p:cNvPr>
            <p:cNvSpPr txBox="1"/>
            <p:nvPr/>
          </p:nvSpPr>
          <p:spPr>
            <a:xfrm>
              <a:off x="4079699" y="3788776"/>
              <a:ext cx="4747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latin typeface="Blinker ExtraLight" panose="02000000000000000000" pitchFamily="2" charset="0"/>
                </a:rPr>
                <a:t>Identificar requisitos técnicos</a:t>
              </a:r>
            </a:p>
          </p:txBody>
        </p:sp>
        <p:sp>
          <p:nvSpPr>
            <p:cNvPr id="62" name="CuadroTexto 61">
              <a:extLst>
                <a:ext uri="{FF2B5EF4-FFF2-40B4-BE49-F238E27FC236}">
                  <a16:creationId xmlns:a16="http://schemas.microsoft.com/office/drawing/2014/main" id="{4281433A-22FC-111A-0D91-B010AA596FD7}"/>
                </a:ext>
              </a:extLst>
            </p:cNvPr>
            <p:cNvSpPr txBox="1"/>
            <p:nvPr/>
          </p:nvSpPr>
          <p:spPr>
            <a:xfrm>
              <a:off x="4079699" y="5418418"/>
              <a:ext cx="4747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latin typeface="Blinker ExtraLight" panose="02000000000000000000" pitchFamily="2" charset="0"/>
                </a:rPr>
                <a:t>Analizar la viabilidad del proyecto</a:t>
              </a:r>
            </a:p>
          </p:txBody>
        </p:sp>
      </p:grpSp>
      <p:grpSp>
        <p:nvGrpSpPr>
          <p:cNvPr id="111" name="Grupo 110">
            <a:extLst>
              <a:ext uri="{FF2B5EF4-FFF2-40B4-BE49-F238E27FC236}">
                <a16:creationId xmlns:a16="http://schemas.microsoft.com/office/drawing/2014/main" id="{944BB2D8-DADB-A210-9183-1A1491908C6E}"/>
              </a:ext>
            </a:extLst>
          </p:cNvPr>
          <p:cNvGrpSpPr/>
          <p:nvPr/>
        </p:nvGrpSpPr>
        <p:grpSpPr>
          <a:xfrm>
            <a:off x="9081229" y="3377408"/>
            <a:ext cx="2844731" cy="1236713"/>
            <a:chOff x="8891770" y="3320529"/>
            <a:chExt cx="2844731" cy="1236713"/>
          </a:xfrm>
        </p:grpSpPr>
        <p:sp>
          <p:nvSpPr>
            <p:cNvPr id="110" name="Rectángulo: esquinas redondeadas 109">
              <a:extLst>
                <a:ext uri="{FF2B5EF4-FFF2-40B4-BE49-F238E27FC236}">
                  <a16:creationId xmlns:a16="http://schemas.microsoft.com/office/drawing/2014/main" id="{2E898051-182C-9A2D-8569-BE168716C877}"/>
                </a:ext>
              </a:extLst>
            </p:cNvPr>
            <p:cNvSpPr/>
            <p:nvPr/>
          </p:nvSpPr>
          <p:spPr>
            <a:xfrm>
              <a:off x="8891771" y="3320529"/>
              <a:ext cx="2844730" cy="1236713"/>
            </a:xfrm>
            <a:prstGeom prst="roundRect">
              <a:avLst/>
            </a:prstGeom>
            <a:solidFill>
              <a:srgbClr val="51748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4" name="CuadroTexto 93">
              <a:extLst>
                <a:ext uri="{FF2B5EF4-FFF2-40B4-BE49-F238E27FC236}">
                  <a16:creationId xmlns:a16="http://schemas.microsoft.com/office/drawing/2014/main" id="{42039ADF-0F59-F157-2D5F-90FB1B30649F}"/>
                </a:ext>
              </a:extLst>
            </p:cNvPr>
            <p:cNvSpPr txBox="1"/>
            <p:nvPr/>
          </p:nvSpPr>
          <p:spPr>
            <a:xfrm>
              <a:off x="8891770" y="3377432"/>
              <a:ext cx="2844731" cy="11798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Bold" panose="02000000000000000000" pitchFamily="2" charset="0"/>
                </a:rPr>
                <a:t>Punto de Decisión Clave </a:t>
              </a:r>
              <a:r>
                <a:rPr lang="es-419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Blinker ExtraBold" panose="02000000000000000000" pitchFamily="2" charset="0"/>
                </a:rPr>
                <a:t>A</a:t>
              </a:r>
            </a:p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Light" panose="02000000000000000000" pitchFamily="2" charset="0"/>
                </a:rPr>
                <a:t>Revisión de expertos calificados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709314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>
            <a:extLst>
              <a:ext uri="{FF2B5EF4-FFF2-40B4-BE49-F238E27FC236}">
                <a16:creationId xmlns:a16="http://schemas.microsoft.com/office/drawing/2014/main" id="{331C3CD3-8454-312C-C2D0-EB53C7301BCE}"/>
              </a:ext>
            </a:extLst>
          </p:cNvPr>
          <p:cNvSpPr/>
          <p:nvPr/>
        </p:nvSpPr>
        <p:spPr>
          <a:xfrm>
            <a:off x="9081229" y="3703075"/>
            <a:ext cx="2844730" cy="1715344"/>
          </a:xfrm>
          <a:prstGeom prst="rect">
            <a:avLst/>
          </a:prstGeom>
          <a:solidFill>
            <a:srgbClr val="8BD0D9"/>
          </a:solidFill>
          <a:ln>
            <a:solidFill>
              <a:srgbClr val="8BD0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B02B0E3-C8D8-336F-84F0-F866430F6B69}"/>
              </a:ext>
            </a:extLst>
          </p:cNvPr>
          <p:cNvSpPr txBox="1"/>
          <p:nvPr/>
        </p:nvSpPr>
        <p:spPr>
          <a:xfrm>
            <a:off x="9081229" y="4672697"/>
            <a:ext cx="28447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Revisión de la definición del sistema y de la misión</a:t>
            </a:r>
            <a:endParaRPr lang="es-419" b="1" dirty="0">
              <a:latin typeface="Blinker ExtraBold" panose="02000000000000000000" pitchFamily="2" charset="0"/>
            </a:endParaRP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645DE233-12A1-01B6-920D-CCEC456CD0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628" y="4882430"/>
            <a:ext cx="1378065" cy="1286194"/>
          </a:xfrm>
          <a:prstGeom prst="rect">
            <a:avLst/>
          </a:prstGeom>
        </p:spPr>
      </p:pic>
      <p:pic>
        <p:nvPicPr>
          <p:cNvPr id="2052" name="Picture 4" descr="Icono tecnología, robot">
            <a:extLst>
              <a:ext uri="{FF2B5EF4-FFF2-40B4-BE49-F238E27FC236}">
                <a16:creationId xmlns:a16="http://schemas.microsoft.com/office/drawing/2014/main" id="{C6E6EBD4-80CC-C87B-71F6-D4CF30D44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501" y="3243943"/>
            <a:ext cx="1544320" cy="1544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Fases de desarrollo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grpSp>
        <p:nvGrpSpPr>
          <p:cNvPr id="93" name="Grupo 92">
            <a:extLst>
              <a:ext uri="{FF2B5EF4-FFF2-40B4-BE49-F238E27FC236}">
                <a16:creationId xmlns:a16="http://schemas.microsoft.com/office/drawing/2014/main" id="{B7E3486C-C3B8-0747-181B-49FB108F237B}"/>
              </a:ext>
            </a:extLst>
          </p:cNvPr>
          <p:cNvGrpSpPr/>
          <p:nvPr/>
        </p:nvGrpSpPr>
        <p:grpSpPr>
          <a:xfrm>
            <a:off x="2541806" y="1286767"/>
            <a:ext cx="5243226" cy="4777982"/>
            <a:chOff x="3583533" y="1286767"/>
            <a:chExt cx="5243226" cy="4777982"/>
          </a:xfrm>
        </p:grpSpPr>
        <p:sp>
          <p:nvSpPr>
            <p:cNvPr id="107" name="CuadroTexto 106">
              <a:extLst>
                <a:ext uri="{FF2B5EF4-FFF2-40B4-BE49-F238E27FC236}">
                  <a16:creationId xmlns:a16="http://schemas.microsoft.com/office/drawing/2014/main" id="{FC94900A-4125-D215-EC83-1F9E3DBA92A1}"/>
                </a:ext>
              </a:extLst>
            </p:cNvPr>
            <p:cNvSpPr txBox="1"/>
            <p:nvPr/>
          </p:nvSpPr>
          <p:spPr>
            <a:xfrm>
              <a:off x="3583533" y="1286767"/>
              <a:ext cx="4747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419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Concepción de diseño detallado de la misión</a:t>
              </a:r>
            </a:p>
          </p:txBody>
        </p:sp>
        <p:sp>
          <p:nvSpPr>
            <p:cNvPr id="58" name="CuadroTexto 57">
              <a:extLst>
                <a:ext uri="{FF2B5EF4-FFF2-40B4-BE49-F238E27FC236}">
                  <a16:creationId xmlns:a16="http://schemas.microsoft.com/office/drawing/2014/main" id="{0BE460E2-057E-A2FE-1D9B-8044CB147827}"/>
                </a:ext>
              </a:extLst>
            </p:cNvPr>
            <p:cNvSpPr txBox="1"/>
            <p:nvPr/>
          </p:nvSpPr>
          <p:spPr>
            <a:xfrm>
              <a:off x="4079700" y="2283959"/>
              <a:ext cx="4747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latin typeface="Blinker ExtraLight" panose="02000000000000000000" pitchFamily="2" charset="0"/>
                </a:rPr>
                <a:t>Diseñar los subsistemas</a:t>
              </a:r>
            </a:p>
          </p:txBody>
        </p:sp>
        <p:sp>
          <p:nvSpPr>
            <p:cNvPr id="60" name="CuadroTexto 59">
              <a:extLst>
                <a:ext uri="{FF2B5EF4-FFF2-40B4-BE49-F238E27FC236}">
                  <a16:creationId xmlns:a16="http://schemas.microsoft.com/office/drawing/2014/main" id="{7251135D-8EC8-7D5B-86FA-17C45B9B00D5}"/>
                </a:ext>
              </a:extLst>
            </p:cNvPr>
            <p:cNvSpPr txBox="1"/>
            <p:nvPr/>
          </p:nvSpPr>
          <p:spPr>
            <a:xfrm>
              <a:off x="4079699" y="3788776"/>
              <a:ext cx="4747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latin typeface="Blinker ExtraLight" panose="02000000000000000000" pitchFamily="2" charset="0"/>
                </a:rPr>
                <a:t>Diseñar la tecnología no disponible</a:t>
              </a:r>
            </a:p>
          </p:txBody>
        </p:sp>
        <p:sp>
          <p:nvSpPr>
            <p:cNvPr id="62" name="CuadroTexto 61">
              <a:extLst>
                <a:ext uri="{FF2B5EF4-FFF2-40B4-BE49-F238E27FC236}">
                  <a16:creationId xmlns:a16="http://schemas.microsoft.com/office/drawing/2014/main" id="{4281433A-22FC-111A-0D91-B010AA596FD7}"/>
                </a:ext>
              </a:extLst>
            </p:cNvPr>
            <p:cNvSpPr txBox="1"/>
            <p:nvPr/>
          </p:nvSpPr>
          <p:spPr>
            <a:xfrm>
              <a:off x="4079700" y="5418418"/>
              <a:ext cx="388823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latin typeface="Blinker ExtraLight" panose="02000000000000000000" pitchFamily="2" charset="0"/>
                </a:rPr>
                <a:t>Analizar cumplimiento de requisitos técnicos</a:t>
              </a:r>
            </a:p>
          </p:txBody>
        </p:sp>
      </p:grpSp>
      <p:grpSp>
        <p:nvGrpSpPr>
          <p:cNvPr id="111" name="Grupo 110">
            <a:extLst>
              <a:ext uri="{FF2B5EF4-FFF2-40B4-BE49-F238E27FC236}">
                <a16:creationId xmlns:a16="http://schemas.microsoft.com/office/drawing/2014/main" id="{944BB2D8-DADB-A210-9183-1A1491908C6E}"/>
              </a:ext>
            </a:extLst>
          </p:cNvPr>
          <p:cNvGrpSpPr/>
          <p:nvPr/>
        </p:nvGrpSpPr>
        <p:grpSpPr>
          <a:xfrm>
            <a:off x="9081229" y="3377408"/>
            <a:ext cx="2844731" cy="1236713"/>
            <a:chOff x="8891770" y="3320529"/>
            <a:chExt cx="2844731" cy="1236713"/>
          </a:xfrm>
        </p:grpSpPr>
        <p:sp>
          <p:nvSpPr>
            <p:cNvPr id="110" name="Rectángulo: esquinas redondeadas 109">
              <a:extLst>
                <a:ext uri="{FF2B5EF4-FFF2-40B4-BE49-F238E27FC236}">
                  <a16:creationId xmlns:a16="http://schemas.microsoft.com/office/drawing/2014/main" id="{2E898051-182C-9A2D-8569-BE168716C877}"/>
                </a:ext>
              </a:extLst>
            </p:cNvPr>
            <p:cNvSpPr/>
            <p:nvPr/>
          </p:nvSpPr>
          <p:spPr>
            <a:xfrm>
              <a:off x="8891771" y="3320529"/>
              <a:ext cx="2844730" cy="1236713"/>
            </a:xfrm>
            <a:prstGeom prst="roundRect">
              <a:avLst/>
            </a:prstGeom>
            <a:solidFill>
              <a:srgbClr val="51748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4" name="CuadroTexto 93">
              <a:extLst>
                <a:ext uri="{FF2B5EF4-FFF2-40B4-BE49-F238E27FC236}">
                  <a16:creationId xmlns:a16="http://schemas.microsoft.com/office/drawing/2014/main" id="{42039ADF-0F59-F157-2D5F-90FB1B30649F}"/>
                </a:ext>
              </a:extLst>
            </p:cNvPr>
            <p:cNvSpPr txBox="1"/>
            <p:nvPr/>
          </p:nvSpPr>
          <p:spPr>
            <a:xfrm>
              <a:off x="8891770" y="3377432"/>
              <a:ext cx="2844731" cy="11798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Bold" panose="02000000000000000000" pitchFamily="2" charset="0"/>
                </a:rPr>
                <a:t>Punto de Decisión Clave </a:t>
              </a:r>
              <a:r>
                <a:rPr lang="es-419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Blinker ExtraBold" panose="02000000000000000000" pitchFamily="2" charset="0"/>
                </a:rPr>
                <a:t>B</a:t>
              </a:r>
            </a:p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Light" panose="02000000000000000000" pitchFamily="2" charset="0"/>
                </a:rPr>
                <a:t>Revisión de expertos calificados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1F88802B-95A5-DCC1-5D41-9BD2F0E37A22}"/>
              </a:ext>
            </a:extLst>
          </p:cNvPr>
          <p:cNvGrpSpPr/>
          <p:nvPr/>
        </p:nvGrpSpPr>
        <p:grpSpPr>
          <a:xfrm>
            <a:off x="704208" y="3135863"/>
            <a:ext cx="1896138" cy="1360919"/>
            <a:chOff x="704208" y="3135863"/>
            <a:chExt cx="1896138" cy="1360919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159224DF-E3C7-E64E-2797-BDC747828084}"/>
                </a:ext>
              </a:extLst>
            </p:cNvPr>
            <p:cNvGrpSpPr/>
            <p:nvPr/>
          </p:nvGrpSpPr>
          <p:grpSpPr>
            <a:xfrm>
              <a:off x="863378" y="3135863"/>
              <a:ext cx="1736968" cy="1360919"/>
              <a:chOff x="805504" y="1027246"/>
              <a:chExt cx="1736968" cy="1360919"/>
            </a:xfrm>
          </p:grpSpPr>
          <p:sp>
            <p:nvSpPr>
              <p:cNvPr id="6" name="Flecha: pentágono 5">
                <a:extLst>
                  <a:ext uri="{FF2B5EF4-FFF2-40B4-BE49-F238E27FC236}">
                    <a16:creationId xmlns:a16="http://schemas.microsoft.com/office/drawing/2014/main" id="{4EEC2E07-F967-ADB7-E49E-669F891F270B}"/>
                  </a:ext>
                </a:extLst>
              </p:cNvPr>
              <p:cNvSpPr/>
              <p:nvPr/>
            </p:nvSpPr>
            <p:spPr>
              <a:xfrm>
                <a:off x="805504" y="1299279"/>
                <a:ext cx="1504709" cy="1088886"/>
              </a:xfrm>
              <a:prstGeom prst="homePlate">
                <a:avLst/>
              </a:prstGeom>
              <a:solidFill>
                <a:srgbClr val="52B8C7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grpSp>
            <p:nvGrpSpPr>
              <p:cNvPr id="16" name="Grupo 15">
                <a:extLst>
                  <a:ext uri="{FF2B5EF4-FFF2-40B4-BE49-F238E27FC236}">
                    <a16:creationId xmlns:a16="http://schemas.microsoft.com/office/drawing/2014/main" id="{9F3A3A0B-A756-BF9F-00DF-EF0DAFA0A438}"/>
                  </a:ext>
                </a:extLst>
              </p:cNvPr>
              <p:cNvGrpSpPr/>
              <p:nvPr/>
            </p:nvGrpSpPr>
            <p:grpSpPr>
              <a:xfrm>
                <a:off x="1756777" y="1027246"/>
                <a:ext cx="785695" cy="497413"/>
                <a:chOff x="1860949" y="1339763"/>
                <a:chExt cx="785695" cy="497413"/>
              </a:xfrm>
            </p:grpSpPr>
            <p:sp>
              <p:nvSpPr>
                <p:cNvPr id="13" name="CuadroTexto 12">
                  <a:extLst>
                    <a:ext uri="{FF2B5EF4-FFF2-40B4-BE49-F238E27FC236}">
                      <a16:creationId xmlns:a16="http://schemas.microsoft.com/office/drawing/2014/main" id="{EDE8C2CE-0503-2F02-9AF9-418D6D51C227}"/>
                    </a:ext>
                  </a:extLst>
                </p:cNvPr>
                <p:cNvSpPr txBox="1"/>
                <p:nvPr/>
              </p:nvSpPr>
              <p:spPr>
                <a:xfrm>
                  <a:off x="1860949" y="1339763"/>
                  <a:ext cx="785695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Bef>
                      <a:spcPts val="3000"/>
                    </a:spcBef>
                    <a:spcAft>
                      <a:spcPts val="3000"/>
                    </a:spcAft>
                  </a:pPr>
                  <a:r>
                    <a:rPr lang="es-419" dirty="0">
                      <a:latin typeface="Blinker ExtraLight" panose="02000000000000000000" pitchFamily="2" charset="0"/>
                    </a:rPr>
                    <a:t>PDC B</a:t>
                  </a:r>
                  <a:endParaRPr lang="es-MX" dirty="0">
                    <a:latin typeface="Blinker ExtraLight" panose="02000000000000000000" pitchFamily="2" charset="0"/>
                  </a:endParaRPr>
                </a:p>
              </p:txBody>
            </p:sp>
            <p:cxnSp>
              <p:nvCxnSpPr>
                <p:cNvPr id="14" name="Conector recto 13">
                  <a:extLst>
                    <a:ext uri="{FF2B5EF4-FFF2-40B4-BE49-F238E27FC236}">
                      <a16:creationId xmlns:a16="http://schemas.microsoft.com/office/drawing/2014/main" id="{FAEFE0DC-DDD0-A84B-E660-6EF28A67E6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25122" y="1694071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Conector recto 14">
                  <a:extLst>
                    <a:ext uri="{FF2B5EF4-FFF2-40B4-BE49-F238E27FC236}">
                      <a16:creationId xmlns:a16="http://schemas.microsoft.com/office/drawing/2014/main" id="{6DA14DF7-FB16-0289-2638-A47F6498FE1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53797" y="1689141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AA4C93D9-646D-39EA-877F-E424E7ECCF29}"/>
                </a:ext>
              </a:extLst>
            </p:cNvPr>
            <p:cNvSpPr txBox="1"/>
            <p:nvPr/>
          </p:nvSpPr>
          <p:spPr>
            <a:xfrm>
              <a:off x="704208" y="3407896"/>
              <a:ext cx="12112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3000"/>
                </a:spcBef>
                <a:spcAft>
                  <a:spcPts val="3000"/>
                </a:spcAft>
              </a:pPr>
              <a:r>
                <a:rPr lang="es-419" b="1" dirty="0">
                  <a:latin typeface="Blinker ExtraBold" panose="02000000000000000000" pitchFamily="2" charset="0"/>
                </a:rPr>
                <a:t>Fase A</a:t>
              </a:r>
              <a:endParaRPr lang="es-MX" b="1" dirty="0">
                <a:latin typeface="Blinker ExtraBold" panose="02000000000000000000" pitchFamily="2" charset="0"/>
              </a:endParaRPr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35A1AEAE-F245-69AF-5C3D-6895628CBD33}"/>
                </a:ext>
              </a:extLst>
            </p:cNvPr>
            <p:cNvSpPr txBox="1"/>
            <p:nvPr/>
          </p:nvSpPr>
          <p:spPr>
            <a:xfrm>
              <a:off x="904927" y="3663424"/>
              <a:ext cx="1265374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ts val="3000"/>
                </a:spcBef>
                <a:spcAft>
                  <a:spcPts val="3000"/>
                </a:spcAft>
              </a:pPr>
              <a:r>
                <a:rPr lang="es-419" sz="1400" b="1" dirty="0">
                  <a:latin typeface="Blinker ExtraLight" panose="02000000000000000000" pitchFamily="2" charset="0"/>
                </a:rPr>
                <a:t>Concepto y desarrollo de tecnología</a:t>
              </a:r>
              <a:endParaRPr lang="es-MX" sz="1400" b="1" dirty="0">
                <a:latin typeface="Blinker ExtraLight" panose="02000000000000000000" pitchFamily="2" charset="0"/>
              </a:endParaRPr>
            </a:p>
          </p:txBody>
        </p:sp>
      </p:grpSp>
      <p:pic>
        <p:nvPicPr>
          <p:cNvPr id="2050" name="Picture 2" descr="Icono gráfico, herramienta de diseño">
            <a:extLst>
              <a:ext uri="{FF2B5EF4-FFF2-40B4-BE49-F238E27FC236}">
                <a16:creationId xmlns:a16="http://schemas.microsoft.com/office/drawing/2014/main" id="{8370791D-B0C1-C805-D0D5-0A4CAA8A2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3034" y="1830314"/>
            <a:ext cx="1268599" cy="1268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892284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ángulo 113">
            <a:extLst>
              <a:ext uri="{FF2B5EF4-FFF2-40B4-BE49-F238E27FC236}">
                <a16:creationId xmlns:a16="http://schemas.microsoft.com/office/drawing/2014/main" id="{6D289F5B-ECBC-CE9B-B14B-B0BF30768098}"/>
              </a:ext>
            </a:extLst>
          </p:cNvPr>
          <p:cNvSpPr/>
          <p:nvPr/>
        </p:nvSpPr>
        <p:spPr>
          <a:xfrm>
            <a:off x="9081229" y="3703074"/>
            <a:ext cx="2844730" cy="1972651"/>
          </a:xfrm>
          <a:prstGeom prst="rect">
            <a:avLst/>
          </a:prstGeom>
          <a:solidFill>
            <a:srgbClr val="00B0F0">
              <a:alpha val="30000"/>
            </a:srgbClr>
          </a:solidFill>
          <a:ln>
            <a:solidFill>
              <a:srgbClr val="8BD0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104" name="Grupo 103">
            <a:extLst>
              <a:ext uri="{FF2B5EF4-FFF2-40B4-BE49-F238E27FC236}">
                <a16:creationId xmlns:a16="http://schemas.microsoft.com/office/drawing/2014/main" id="{FF16CF65-17FD-1552-A522-E3DDD1CB0987}"/>
              </a:ext>
            </a:extLst>
          </p:cNvPr>
          <p:cNvGrpSpPr/>
          <p:nvPr/>
        </p:nvGrpSpPr>
        <p:grpSpPr>
          <a:xfrm>
            <a:off x="1074384" y="2758882"/>
            <a:ext cx="2481372" cy="680293"/>
            <a:chOff x="3936355" y="1041488"/>
            <a:chExt cx="2481372" cy="680293"/>
          </a:xfrm>
        </p:grpSpPr>
        <p:sp>
          <p:nvSpPr>
            <p:cNvPr id="31" name="Rectángulo: esquinas redondeadas 30">
              <a:extLst>
                <a:ext uri="{FF2B5EF4-FFF2-40B4-BE49-F238E27FC236}">
                  <a16:creationId xmlns:a16="http://schemas.microsoft.com/office/drawing/2014/main" id="{91130451-0F6B-B701-7E42-CDAAB6FEAC23}"/>
                </a:ext>
              </a:extLst>
            </p:cNvPr>
            <p:cNvSpPr/>
            <p:nvPr/>
          </p:nvSpPr>
          <p:spPr>
            <a:xfrm>
              <a:off x="4236562" y="1097280"/>
              <a:ext cx="1847383" cy="50659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32" name="Grupo 31">
              <a:extLst>
                <a:ext uri="{FF2B5EF4-FFF2-40B4-BE49-F238E27FC236}">
                  <a16:creationId xmlns:a16="http://schemas.microsoft.com/office/drawing/2014/main" id="{3ADECFAA-1928-E8D1-5356-DAF6B859EE8A}"/>
                </a:ext>
              </a:extLst>
            </p:cNvPr>
            <p:cNvGrpSpPr/>
            <p:nvPr/>
          </p:nvGrpSpPr>
          <p:grpSpPr>
            <a:xfrm>
              <a:off x="3936355" y="1041488"/>
              <a:ext cx="2481372" cy="680293"/>
              <a:chOff x="1964898" y="1032683"/>
              <a:chExt cx="2481372" cy="680293"/>
            </a:xfrm>
          </p:grpSpPr>
          <p:sp>
            <p:nvSpPr>
              <p:cNvPr id="63" name="CuadroTexto 62">
                <a:extLst>
                  <a:ext uri="{FF2B5EF4-FFF2-40B4-BE49-F238E27FC236}">
                    <a16:creationId xmlns:a16="http://schemas.microsoft.com/office/drawing/2014/main" id="{8B71DC88-3C70-3B64-680D-FB4D5EE7CEF6}"/>
                  </a:ext>
                </a:extLst>
              </p:cNvPr>
              <p:cNvSpPr txBox="1"/>
              <p:nvPr/>
            </p:nvSpPr>
            <p:spPr>
              <a:xfrm>
                <a:off x="1964898" y="1032683"/>
                <a:ext cx="2481372" cy="5539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419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PDC C</a:t>
                </a:r>
                <a:endParaRPr lang="es-MX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  <a:p>
                <a:pPr algn="ctr"/>
                <a:r>
                  <a:rPr lang="es-MX" sz="1200" b="1" dirty="0">
                    <a:solidFill>
                      <a:schemeClr val="bg1"/>
                    </a:solidFill>
                    <a:latin typeface="Blinker ExtraLight" panose="02000000000000000000" pitchFamily="2" charset="0"/>
                  </a:rPr>
                  <a:t>Revisión de confirmación</a:t>
                </a:r>
                <a:endParaRPr lang="es-419" sz="1200" b="1" dirty="0">
                  <a:solidFill>
                    <a:schemeClr val="bg1"/>
                  </a:solidFill>
                  <a:latin typeface="Blinker ExtraLight" panose="02000000000000000000" pitchFamily="2" charset="0"/>
                </a:endParaRPr>
              </a:p>
            </p:txBody>
          </p:sp>
          <p:grpSp>
            <p:nvGrpSpPr>
              <p:cNvPr id="64" name="Grupo 63">
                <a:extLst>
                  <a:ext uri="{FF2B5EF4-FFF2-40B4-BE49-F238E27FC236}">
                    <a16:creationId xmlns:a16="http://schemas.microsoft.com/office/drawing/2014/main" id="{597783FC-80C0-1618-3FFB-FD1EAA584F67}"/>
                  </a:ext>
                </a:extLst>
              </p:cNvPr>
              <p:cNvGrpSpPr/>
              <p:nvPr/>
            </p:nvGrpSpPr>
            <p:grpSpPr>
              <a:xfrm>
                <a:off x="3012797" y="1564941"/>
                <a:ext cx="257350" cy="148035"/>
                <a:chOff x="1364845" y="1546653"/>
                <a:chExt cx="257350" cy="148035"/>
              </a:xfrm>
            </p:grpSpPr>
            <p:cxnSp>
              <p:nvCxnSpPr>
                <p:cNvPr id="65" name="Conector recto 64">
                  <a:extLst>
                    <a:ext uri="{FF2B5EF4-FFF2-40B4-BE49-F238E27FC236}">
                      <a16:creationId xmlns:a16="http://schemas.microsoft.com/office/drawing/2014/main" id="{BD334E0E-7FCF-0FDB-92CD-BF926057B3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4845" y="155158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Conector recto 65">
                  <a:extLst>
                    <a:ext uri="{FF2B5EF4-FFF2-40B4-BE49-F238E27FC236}">
                      <a16:creationId xmlns:a16="http://schemas.microsoft.com/office/drawing/2014/main" id="{0C94E154-A073-23B0-D6C3-50C7586F25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493520" y="1546653"/>
                  <a:ext cx="128675" cy="14310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Fases de desarrollo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grpSp>
        <p:nvGrpSpPr>
          <p:cNvPr id="112" name="Grupo 111">
            <a:extLst>
              <a:ext uri="{FF2B5EF4-FFF2-40B4-BE49-F238E27FC236}">
                <a16:creationId xmlns:a16="http://schemas.microsoft.com/office/drawing/2014/main" id="{23721644-A33D-9728-912E-329D0AC2CAFA}"/>
              </a:ext>
            </a:extLst>
          </p:cNvPr>
          <p:cNvGrpSpPr/>
          <p:nvPr/>
        </p:nvGrpSpPr>
        <p:grpSpPr>
          <a:xfrm>
            <a:off x="2935349" y="2015973"/>
            <a:ext cx="6434554" cy="2573899"/>
            <a:chOff x="2541806" y="2015973"/>
            <a:chExt cx="6434554" cy="2573899"/>
          </a:xfrm>
        </p:grpSpPr>
        <p:pic>
          <p:nvPicPr>
            <p:cNvPr id="109" name="Imagen 108">
              <a:extLst>
                <a:ext uri="{FF2B5EF4-FFF2-40B4-BE49-F238E27FC236}">
                  <a16:creationId xmlns:a16="http://schemas.microsoft.com/office/drawing/2014/main" id="{194B1929-AE1A-B0FE-81CA-35502D6CE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0360" y="3321273"/>
              <a:ext cx="1268599" cy="1268599"/>
            </a:xfrm>
            <a:prstGeom prst="rect">
              <a:avLst/>
            </a:prstGeom>
          </p:spPr>
        </p:pic>
        <p:grpSp>
          <p:nvGrpSpPr>
            <p:cNvPr id="93" name="Grupo 92">
              <a:extLst>
                <a:ext uri="{FF2B5EF4-FFF2-40B4-BE49-F238E27FC236}">
                  <a16:creationId xmlns:a16="http://schemas.microsoft.com/office/drawing/2014/main" id="{B7E3486C-C3B8-0747-181B-49FB108F237B}"/>
                </a:ext>
              </a:extLst>
            </p:cNvPr>
            <p:cNvGrpSpPr/>
            <p:nvPr/>
          </p:nvGrpSpPr>
          <p:grpSpPr>
            <a:xfrm>
              <a:off x="2541806" y="2015973"/>
              <a:ext cx="6434554" cy="2419134"/>
              <a:chOff x="3583533" y="2015973"/>
              <a:chExt cx="6434554" cy="2419134"/>
            </a:xfrm>
          </p:grpSpPr>
          <p:sp>
            <p:nvSpPr>
              <p:cNvPr id="107" name="CuadroTexto 106">
                <a:extLst>
                  <a:ext uri="{FF2B5EF4-FFF2-40B4-BE49-F238E27FC236}">
                    <a16:creationId xmlns:a16="http://schemas.microsoft.com/office/drawing/2014/main" id="{FC94900A-4125-D215-EC83-1F9E3DBA92A1}"/>
                  </a:ext>
                </a:extLst>
              </p:cNvPr>
              <p:cNvSpPr txBox="1"/>
              <p:nvPr/>
            </p:nvSpPr>
            <p:spPr>
              <a:xfrm>
                <a:off x="3583533" y="2015973"/>
                <a:ext cx="643455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s-419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linker ExtraLight" panose="02000000000000000000" pitchFamily="2" charset="0"/>
                  </a:rPr>
                  <a:t>Completamiento y revisión de los diseños previo a implementación</a:t>
                </a:r>
              </a:p>
            </p:txBody>
          </p:sp>
          <p:sp>
            <p:nvSpPr>
              <p:cNvPr id="60" name="CuadroTexto 59">
                <a:extLst>
                  <a:ext uri="{FF2B5EF4-FFF2-40B4-BE49-F238E27FC236}">
                    <a16:creationId xmlns:a16="http://schemas.microsoft.com/office/drawing/2014/main" id="{7251135D-8EC8-7D5B-86FA-17C45B9B00D5}"/>
                  </a:ext>
                </a:extLst>
              </p:cNvPr>
              <p:cNvSpPr txBox="1"/>
              <p:nvPr/>
            </p:nvSpPr>
            <p:spPr>
              <a:xfrm>
                <a:off x="4079699" y="3788776"/>
                <a:ext cx="3912387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spcBef>
                    <a:spcPts val="100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s-419" b="1" dirty="0">
                    <a:latin typeface="Blinker ExtraLight" panose="02000000000000000000" pitchFamily="2" charset="0"/>
                  </a:rPr>
                  <a:t>Verificar cumplimiento de requerimientos</a:t>
                </a:r>
              </a:p>
            </p:txBody>
          </p:sp>
        </p:grpSp>
      </p:grpSp>
      <p:grpSp>
        <p:nvGrpSpPr>
          <p:cNvPr id="111" name="Grupo 110">
            <a:extLst>
              <a:ext uri="{FF2B5EF4-FFF2-40B4-BE49-F238E27FC236}">
                <a16:creationId xmlns:a16="http://schemas.microsoft.com/office/drawing/2014/main" id="{944BB2D8-DADB-A210-9183-1A1491908C6E}"/>
              </a:ext>
            </a:extLst>
          </p:cNvPr>
          <p:cNvGrpSpPr/>
          <p:nvPr/>
        </p:nvGrpSpPr>
        <p:grpSpPr>
          <a:xfrm>
            <a:off x="9081229" y="2763950"/>
            <a:ext cx="2844731" cy="1236713"/>
            <a:chOff x="8891770" y="3320529"/>
            <a:chExt cx="2844731" cy="1236713"/>
          </a:xfrm>
        </p:grpSpPr>
        <p:sp>
          <p:nvSpPr>
            <p:cNvPr id="110" name="Rectángulo: esquinas redondeadas 109">
              <a:extLst>
                <a:ext uri="{FF2B5EF4-FFF2-40B4-BE49-F238E27FC236}">
                  <a16:creationId xmlns:a16="http://schemas.microsoft.com/office/drawing/2014/main" id="{2E898051-182C-9A2D-8569-BE168716C877}"/>
                </a:ext>
              </a:extLst>
            </p:cNvPr>
            <p:cNvSpPr/>
            <p:nvPr/>
          </p:nvSpPr>
          <p:spPr>
            <a:xfrm>
              <a:off x="8891771" y="3320529"/>
              <a:ext cx="2844730" cy="1236713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4" name="CuadroTexto 93">
              <a:extLst>
                <a:ext uri="{FF2B5EF4-FFF2-40B4-BE49-F238E27FC236}">
                  <a16:creationId xmlns:a16="http://schemas.microsoft.com/office/drawing/2014/main" id="{42039ADF-0F59-F157-2D5F-90FB1B30649F}"/>
                </a:ext>
              </a:extLst>
            </p:cNvPr>
            <p:cNvSpPr txBox="1"/>
            <p:nvPr/>
          </p:nvSpPr>
          <p:spPr>
            <a:xfrm>
              <a:off x="8891770" y="3377432"/>
              <a:ext cx="2844731" cy="11798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Bold" panose="02000000000000000000" pitchFamily="2" charset="0"/>
                </a:rPr>
                <a:t>Punto de Decisión Clave </a:t>
              </a:r>
              <a:r>
                <a:rPr lang="es-419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Blinker ExtraBold" panose="02000000000000000000" pitchFamily="2" charset="0"/>
                </a:rPr>
                <a:t>C</a:t>
              </a:r>
            </a:p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Light" panose="02000000000000000000" pitchFamily="2" charset="0"/>
                </a:rPr>
                <a:t>Revisión de expertos calificados</a:t>
              </a:r>
            </a:p>
          </p:txBody>
        </p:sp>
      </p:grpSp>
      <p:sp>
        <p:nvSpPr>
          <p:cNvPr id="6" name="Flecha: pentágono 5">
            <a:extLst>
              <a:ext uri="{FF2B5EF4-FFF2-40B4-BE49-F238E27FC236}">
                <a16:creationId xmlns:a16="http://schemas.microsoft.com/office/drawing/2014/main" id="{4EEC2E07-F967-ADB7-E49E-669F891F270B}"/>
              </a:ext>
            </a:extLst>
          </p:cNvPr>
          <p:cNvSpPr/>
          <p:nvPr/>
        </p:nvSpPr>
        <p:spPr>
          <a:xfrm>
            <a:off x="863378" y="3407896"/>
            <a:ext cx="1765834" cy="1088886"/>
          </a:xfrm>
          <a:prstGeom prst="homePlate">
            <a:avLst/>
          </a:prstGeom>
          <a:solidFill>
            <a:srgbClr val="52B8C7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62753D2-83DD-37BC-18C4-4C117140D332}"/>
              </a:ext>
            </a:extLst>
          </p:cNvPr>
          <p:cNvSpPr txBox="1"/>
          <p:nvPr/>
        </p:nvSpPr>
        <p:spPr>
          <a:xfrm>
            <a:off x="693561" y="3447547"/>
            <a:ext cx="1211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b="1" dirty="0">
                <a:latin typeface="Blinker ExtraBold" panose="02000000000000000000" pitchFamily="2" charset="0"/>
              </a:rPr>
              <a:t>Fase B</a:t>
            </a:r>
            <a:endParaRPr lang="es-MX" b="1" dirty="0">
              <a:latin typeface="Blinker ExtraBold" panose="020000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2817D04-30CB-F6E5-1671-EC9DB5C29C91}"/>
              </a:ext>
            </a:extLst>
          </p:cNvPr>
          <p:cNvSpPr txBox="1"/>
          <p:nvPr/>
        </p:nvSpPr>
        <p:spPr>
          <a:xfrm>
            <a:off x="894280" y="3703075"/>
            <a:ext cx="164752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1400" b="1" dirty="0">
                <a:latin typeface="Blinker ExtraLight" panose="02000000000000000000" pitchFamily="2" charset="0"/>
              </a:rPr>
              <a:t>Diseño preliminar y finalización de tecnología</a:t>
            </a:r>
            <a:endParaRPr lang="es-MX" sz="1400" b="1" dirty="0">
              <a:latin typeface="Blinker ExtraLight" panose="02000000000000000000" pitchFamily="2" charset="0"/>
            </a:endParaRPr>
          </a:p>
        </p:txBody>
      </p:sp>
      <p:sp>
        <p:nvSpPr>
          <p:cNvPr id="113" name="CuadroTexto 112">
            <a:extLst>
              <a:ext uri="{FF2B5EF4-FFF2-40B4-BE49-F238E27FC236}">
                <a16:creationId xmlns:a16="http://schemas.microsoft.com/office/drawing/2014/main" id="{CCE2F34E-ED96-9516-C939-A0E07338BA9E}"/>
              </a:ext>
            </a:extLst>
          </p:cNvPr>
          <p:cNvSpPr txBox="1"/>
          <p:nvPr/>
        </p:nvSpPr>
        <p:spPr>
          <a:xfrm>
            <a:off x="9081229" y="4047662"/>
            <a:ext cx="2844731" cy="1436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Diseño preliminar</a:t>
            </a:r>
          </a:p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Diseño verificado</a:t>
            </a:r>
          </a:p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Bold" panose="02000000000000000000" pitchFamily="2" charset="0"/>
              </a:rPr>
              <a:t>Aprobación del proyecto</a:t>
            </a:r>
          </a:p>
        </p:txBody>
      </p:sp>
    </p:spTree>
    <p:extLst>
      <p:ext uri="{BB962C8B-B14F-4D97-AF65-F5344CB8AC3E}">
        <p14:creationId xmlns:p14="http://schemas.microsoft.com/office/powerpoint/2010/main" val="24578823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21">
            <a:extLst>
              <a:ext uri="{FF2B5EF4-FFF2-40B4-BE49-F238E27FC236}">
                <a16:creationId xmlns:a16="http://schemas.microsoft.com/office/drawing/2014/main" id="{F3D43B36-BB56-18E3-18A3-F86D68CD11F6}"/>
              </a:ext>
            </a:extLst>
          </p:cNvPr>
          <p:cNvSpPr/>
          <p:nvPr/>
        </p:nvSpPr>
        <p:spPr>
          <a:xfrm>
            <a:off x="9081229" y="3703075"/>
            <a:ext cx="2844730" cy="2149432"/>
          </a:xfrm>
          <a:prstGeom prst="rect">
            <a:avLst/>
          </a:prstGeom>
          <a:solidFill>
            <a:srgbClr val="8BD0D9"/>
          </a:solidFill>
          <a:ln>
            <a:solidFill>
              <a:srgbClr val="8BD0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7FC51C98-CB3E-6F53-854F-510B4EAD9404}"/>
              </a:ext>
            </a:extLst>
          </p:cNvPr>
          <p:cNvSpPr txBox="1"/>
          <p:nvPr/>
        </p:nvSpPr>
        <p:spPr>
          <a:xfrm>
            <a:off x="9081229" y="4672697"/>
            <a:ext cx="2844731" cy="11798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Revisión de diseño crítico</a:t>
            </a:r>
          </a:p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Revisión de integración del sistema</a:t>
            </a:r>
            <a:endParaRPr lang="es-419" b="1" dirty="0">
              <a:latin typeface="Blinker ExtraBold" panose="02000000000000000000" pitchFamily="2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84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Fases de desarrollo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grpSp>
        <p:nvGrpSpPr>
          <p:cNvPr id="93" name="Grupo 92">
            <a:extLst>
              <a:ext uri="{FF2B5EF4-FFF2-40B4-BE49-F238E27FC236}">
                <a16:creationId xmlns:a16="http://schemas.microsoft.com/office/drawing/2014/main" id="{B7E3486C-C3B8-0747-181B-49FB108F237B}"/>
              </a:ext>
            </a:extLst>
          </p:cNvPr>
          <p:cNvGrpSpPr/>
          <p:nvPr/>
        </p:nvGrpSpPr>
        <p:grpSpPr>
          <a:xfrm>
            <a:off x="2541806" y="1286767"/>
            <a:ext cx="5243226" cy="4500983"/>
            <a:chOff x="3583533" y="1286767"/>
            <a:chExt cx="5243226" cy="4500983"/>
          </a:xfrm>
        </p:grpSpPr>
        <p:sp>
          <p:nvSpPr>
            <p:cNvPr id="107" name="CuadroTexto 106">
              <a:extLst>
                <a:ext uri="{FF2B5EF4-FFF2-40B4-BE49-F238E27FC236}">
                  <a16:creationId xmlns:a16="http://schemas.microsoft.com/office/drawing/2014/main" id="{FC94900A-4125-D215-EC83-1F9E3DBA92A1}"/>
                </a:ext>
              </a:extLst>
            </p:cNvPr>
            <p:cNvSpPr txBox="1"/>
            <p:nvPr/>
          </p:nvSpPr>
          <p:spPr>
            <a:xfrm>
              <a:off x="3583533" y="1286767"/>
              <a:ext cx="4747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419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Diseño y fabricación de subsistemas</a:t>
              </a:r>
            </a:p>
          </p:txBody>
        </p:sp>
        <p:sp>
          <p:nvSpPr>
            <p:cNvPr id="58" name="CuadroTexto 57">
              <a:extLst>
                <a:ext uri="{FF2B5EF4-FFF2-40B4-BE49-F238E27FC236}">
                  <a16:creationId xmlns:a16="http://schemas.microsoft.com/office/drawing/2014/main" id="{0BE460E2-057E-A2FE-1D9B-8044CB147827}"/>
                </a:ext>
              </a:extLst>
            </p:cNvPr>
            <p:cNvSpPr txBox="1"/>
            <p:nvPr/>
          </p:nvSpPr>
          <p:spPr>
            <a:xfrm>
              <a:off x="4079700" y="2283959"/>
              <a:ext cx="4747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latin typeface="Blinker ExtraLight" panose="02000000000000000000" pitchFamily="2" charset="0"/>
                </a:rPr>
                <a:t>Diseño final de subsistemas</a:t>
              </a:r>
            </a:p>
          </p:txBody>
        </p:sp>
        <p:sp>
          <p:nvSpPr>
            <p:cNvPr id="60" name="CuadroTexto 59">
              <a:extLst>
                <a:ext uri="{FF2B5EF4-FFF2-40B4-BE49-F238E27FC236}">
                  <a16:creationId xmlns:a16="http://schemas.microsoft.com/office/drawing/2014/main" id="{7251135D-8EC8-7D5B-86FA-17C45B9B00D5}"/>
                </a:ext>
              </a:extLst>
            </p:cNvPr>
            <p:cNvSpPr txBox="1"/>
            <p:nvPr/>
          </p:nvSpPr>
          <p:spPr>
            <a:xfrm>
              <a:off x="4079699" y="3788776"/>
              <a:ext cx="4747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latin typeface="Blinker ExtraLight" panose="02000000000000000000" pitchFamily="2" charset="0"/>
                </a:rPr>
                <a:t>Fabricar todos los subsistemas</a:t>
              </a:r>
            </a:p>
          </p:txBody>
        </p:sp>
        <p:sp>
          <p:nvSpPr>
            <p:cNvPr id="62" name="CuadroTexto 61">
              <a:extLst>
                <a:ext uri="{FF2B5EF4-FFF2-40B4-BE49-F238E27FC236}">
                  <a16:creationId xmlns:a16="http://schemas.microsoft.com/office/drawing/2014/main" id="{4281433A-22FC-111A-0D91-B010AA596FD7}"/>
                </a:ext>
              </a:extLst>
            </p:cNvPr>
            <p:cNvSpPr txBox="1"/>
            <p:nvPr/>
          </p:nvSpPr>
          <p:spPr>
            <a:xfrm>
              <a:off x="4079700" y="5418418"/>
              <a:ext cx="38882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latin typeface="Blinker ExtraLight" panose="02000000000000000000" pitchFamily="2" charset="0"/>
                </a:rPr>
                <a:t>Especial enfoque en la </a:t>
              </a:r>
              <a:r>
                <a:rPr lang="es-419" b="1" dirty="0">
                  <a:latin typeface="Blinker ExtraBold" panose="02000000000000000000" pitchFamily="2" charset="0"/>
                </a:rPr>
                <a:t>carga útil</a:t>
              </a:r>
            </a:p>
          </p:txBody>
        </p:sp>
      </p:grpSp>
      <p:grpSp>
        <p:nvGrpSpPr>
          <p:cNvPr id="111" name="Grupo 110">
            <a:extLst>
              <a:ext uri="{FF2B5EF4-FFF2-40B4-BE49-F238E27FC236}">
                <a16:creationId xmlns:a16="http://schemas.microsoft.com/office/drawing/2014/main" id="{944BB2D8-DADB-A210-9183-1A1491908C6E}"/>
              </a:ext>
            </a:extLst>
          </p:cNvPr>
          <p:cNvGrpSpPr/>
          <p:nvPr/>
        </p:nvGrpSpPr>
        <p:grpSpPr>
          <a:xfrm>
            <a:off x="9081229" y="3377408"/>
            <a:ext cx="2844731" cy="1236713"/>
            <a:chOff x="8891770" y="3320529"/>
            <a:chExt cx="2844731" cy="1236713"/>
          </a:xfrm>
        </p:grpSpPr>
        <p:sp>
          <p:nvSpPr>
            <p:cNvPr id="110" name="Rectángulo: esquinas redondeadas 109">
              <a:extLst>
                <a:ext uri="{FF2B5EF4-FFF2-40B4-BE49-F238E27FC236}">
                  <a16:creationId xmlns:a16="http://schemas.microsoft.com/office/drawing/2014/main" id="{2E898051-182C-9A2D-8569-BE168716C877}"/>
                </a:ext>
              </a:extLst>
            </p:cNvPr>
            <p:cNvSpPr/>
            <p:nvPr/>
          </p:nvSpPr>
          <p:spPr>
            <a:xfrm>
              <a:off x="8891771" y="3320529"/>
              <a:ext cx="2844730" cy="1236713"/>
            </a:xfrm>
            <a:prstGeom prst="roundRect">
              <a:avLst/>
            </a:prstGeom>
            <a:solidFill>
              <a:srgbClr val="51748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4" name="CuadroTexto 93">
              <a:extLst>
                <a:ext uri="{FF2B5EF4-FFF2-40B4-BE49-F238E27FC236}">
                  <a16:creationId xmlns:a16="http://schemas.microsoft.com/office/drawing/2014/main" id="{42039ADF-0F59-F157-2D5F-90FB1B30649F}"/>
                </a:ext>
              </a:extLst>
            </p:cNvPr>
            <p:cNvSpPr txBox="1"/>
            <p:nvPr/>
          </p:nvSpPr>
          <p:spPr>
            <a:xfrm>
              <a:off x="8891770" y="3377432"/>
              <a:ext cx="2844731" cy="11798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Bold" panose="02000000000000000000" pitchFamily="2" charset="0"/>
                </a:rPr>
                <a:t>Punto de Decisión Clave </a:t>
              </a:r>
              <a:r>
                <a:rPr lang="es-419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Blinker ExtraBold" panose="02000000000000000000" pitchFamily="2" charset="0"/>
                </a:rPr>
                <a:t>D</a:t>
              </a:r>
            </a:p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Light" panose="02000000000000000000" pitchFamily="2" charset="0"/>
                </a:rPr>
                <a:t>Revisión de expertos calificados</a:t>
              </a:r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159224DF-E3C7-E64E-2797-BDC747828084}"/>
              </a:ext>
            </a:extLst>
          </p:cNvPr>
          <p:cNvGrpSpPr/>
          <p:nvPr/>
        </p:nvGrpSpPr>
        <p:grpSpPr>
          <a:xfrm>
            <a:off x="863378" y="3135863"/>
            <a:ext cx="1736968" cy="1360919"/>
            <a:chOff x="805504" y="1027246"/>
            <a:chExt cx="1736968" cy="1360919"/>
          </a:xfrm>
        </p:grpSpPr>
        <p:sp>
          <p:nvSpPr>
            <p:cNvPr id="6" name="Flecha: pentágono 5">
              <a:extLst>
                <a:ext uri="{FF2B5EF4-FFF2-40B4-BE49-F238E27FC236}">
                  <a16:creationId xmlns:a16="http://schemas.microsoft.com/office/drawing/2014/main" id="{4EEC2E07-F967-ADB7-E49E-669F891F270B}"/>
                </a:ext>
              </a:extLst>
            </p:cNvPr>
            <p:cNvSpPr/>
            <p:nvPr/>
          </p:nvSpPr>
          <p:spPr>
            <a:xfrm>
              <a:off x="805504" y="1299279"/>
              <a:ext cx="1504709" cy="1088886"/>
            </a:xfrm>
            <a:prstGeom prst="homePlate">
              <a:avLst/>
            </a:prstGeom>
            <a:solidFill>
              <a:srgbClr val="51748A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9F3A3A0B-A756-BF9F-00DF-EF0DAFA0A438}"/>
                </a:ext>
              </a:extLst>
            </p:cNvPr>
            <p:cNvGrpSpPr/>
            <p:nvPr/>
          </p:nvGrpSpPr>
          <p:grpSpPr>
            <a:xfrm>
              <a:off x="1756777" y="1027246"/>
              <a:ext cx="785695" cy="497413"/>
              <a:chOff x="1860949" y="1339763"/>
              <a:chExt cx="785695" cy="497413"/>
            </a:xfrm>
          </p:grpSpPr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EDE8C2CE-0503-2F02-9AF9-418D6D51C227}"/>
                  </a:ext>
                </a:extLst>
              </p:cNvPr>
              <p:cNvSpPr txBox="1"/>
              <p:nvPr/>
            </p:nvSpPr>
            <p:spPr>
              <a:xfrm>
                <a:off x="1860949" y="1339763"/>
                <a:ext cx="78569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dirty="0">
                    <a:latin typeface="Blinker ExtraLight" panose="02000000000000000000" pitchFamily="2" charset="0"/>
                  </a:rPr>
                  <a:t>PDC D</a:t>
                </a:r>
                <a:endParaRPr lang="es-MX" dirty="0">
                  <a:latin typeface="Blinker ExtraLight" panose="02000000000000000000" pitchFamily="2" charset="0"/>
                </a:endParaRPr>
              </a:p>
            </p:txBody>
          </p:sp>
          <p:cxnSp>
            <p:nvCxnSpPr>
              <p:cNvPr id="14" name="Conector recto 13">
                <a:extLst>
                  <a:ext uri="{FF2B5EF4-FFF2-40B4-BE49-F238E27FC236}">
                    <a16:creationId xmlns:a16="http://schemas.microsoft.com/office/drawing/2014/main" id="{FAEFE0DC-DDD0-A84B-E660-6EF28A67E6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25122" y="1694071"/>
                <a:ext cx="128675" cy="14310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Conector recto 14">
                <a:extLst>
                  <a:ext uri="{FF2B5EF4-FFF2-40B4-BE49-F238E27FC236}">
                    <a16:creationId xmlns:a16="http://schemas.microsoft.com/office/drawing/2014/main" id="{6DA14DF7-FB16-0289-2638-A47F6498FE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53797" y="1689141"/>
                <a:ext cx="128675" cy="14310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6DE0DF8-A937-E362-31AF-BD96FF208278}"/>
              </a:ext>
            </a:extLst>
          </p:cNvPr>
          <p:cNvSpPr txBox="1"/>
          <p:nvPr/>
        </p:nvSpPr>
        <p:spPr>
          <a:xfrm>
            <a:off x="687452" y="3429000"/>
            <a:ext cx="1211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b="1" dirty="0">
                <a:solidFill>
                  <a:schemeClr val="bg1"/>
                </a:solidFill>
                <a:latin typeface="Blinker ExtraBold" panose="02000000000000000000" pitchFamily="2" charset="0"/>
              </a:rPr>
              <a:t>Fase C</a:t>
            </a:r>
            <a:endParaRPr lang="es-MX" b="1" dirty="0">
              <a:solidFill>
                <a:schemeClr val="bg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836E1E28-5C23-7EB6-CF17-B955AE1F18D9}"/>
              </a:ext>
            </a:extLst>
          </p:cNvPr>
          <p:cNvSpPr txBox="1"/>
          <p:nvPr/>
        </p:nvSpPr>
        <p:spPr>
          <a:xfrm>
            <a:off x="888171" y="3844548"/>
            <a:ext cx="16475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1400" b="1" dirty="0">
                <a:solidFill>
                  <a:schemeClr val="bg1"/>
                </a:solidFill>
                <a:latin typeface="Blinker ExtraLight" panose="02000000000000000000" pitchFamily="2" charset="0"/>
              </a:rPr>
              <a:t>Diseño final y fabricación</a:t>
            </a:r>
            <a:endParaRPr lang="es-MX" sz="1400" b="1" dirty="0">
              <a:solidFill>
                <a:schemeClr val="bg1"/>
              </a:solidFill>
              <a:latin typeface="Blinker ExtraLight" panose="02000000000000000000" pitchFamily="2" charset="0"/>
            </a:endParaRP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88C621B6-06A5-B8B2-533C-186E9F649AA3}"/>
              </a:ext>
            </a:extLst>
          </p:cNvPr>
          <p:cNvSpPr txBox="1"/>
          <p:nvPr/>
        </p:nvSpPr>
        <p:spPr>
          <a:xfrm>
            <a:off x="276980" y="6239167"/>
            <a:ext cx="48841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latin typeface="Blinker ExtraLight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s-MX" sz="900" b="1" dirty="0"/>
              <a:t>*Guía básica de nanosatélites, </a:t>
            </a:r>
            <a:r>
              <a:rPr lang="es-MX" sz="900" b="1" dirty="0">
                <a:hlinkClick r:id="rId3"/>
              </a:rPr>
              <a:t>https://alen.space/es/guia-basica-nanosatelites/</a:t>
            </a:r>
            <a:endParaRPr lang="es-MX" sz="900" b="1" dirty="0"/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290673E9-AA77-8344-932B-C9AF78014CD0}"/>
              </a:ext>
            </a:extLst>
          </p:cNvPr>
          <p:cNvGrpSpPr>
            <a:grpSpLocks noChangeAspect="1"/>
          </p:cNvGrpSpPr>
          <p:nvPr/>
        </p:nvGrpSpPr>
        <p:grpSpPr>
          <a:xfrm>
            <a:off x="6839607" y="1963704"/>
            <a:ext cx="1890849" cy="2708644"/>
            <a:chOff x="8446930" y="1286767"/>
            <a:chExt cx="1268598" cy="1817268"/>
          </a:xfrm>
        </p:grpSpPr>
        <p:pic>
          <p:nvPicPr>
            <p:cNvPr id="26" name="Imagen 25">
              <a:extLst>
                <a:ext uri="{FF2B5EF4-FFF2-40B4-BE49-F238E27FC236}">
                  <a16:creationId xmlns:a16="http://schemas.microsoft.com/office/drawing/2014/main" id="{A4469F60-3E4A-0E19-A26B-35BE0256F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6930" y="1286767"/>
              <a:ext cx="1268598" cy="1817268"/>
            </a:xfrm>
            <a:prstGeom prst="rect">
              <a:avLst/>
            </a:prstGeom>
          </p:spPr>
        </p:pic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973422B0-2660-D393-9951-7FFFA7A6158B}"/>
                </a:ext>
              </a:extLst>
            </p:cNvPr>
            <p:cNvSpPr txBox="1"/>
            <p:nvPr/>
          </p:nvSpPr>
          <p:spPr>
            <a:xfrm>
              <a:off x="9224975" y="2626876"/>
              <a:ext cx="229446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MX"/>
              </a:defPPr>
              <a:lvl1pPr marL="285750" indent="-285750" algn="just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latin typeface="Blinker ExtraLight" panose="02000000000000000000" pitchFamily="2" charset="0"/>
                </a:defRPr>
              </a:lvl1pPr>
            </a:lstStyle>
            <a:p>
              <a:pPr marL="0" indent="0" algn="ctr">
                <a:buNone/>
              </a:pPr>
              <a:r>
                <a:rPr lang="es-MX" sz="1050" b="1" dirty="0"/>
                <a:t>*</a:t>
              </a:r>
            </a:p>
          </p:txBody>
        </p:sp>
      </p:grpSp>
      <p:grpSp>
        <p:nvGrpSpPr>
          <p:cNvPr id="34" name="Grupo 33">
            <a:extLst>
              <a:ext uri="{FF2B5EF4-FFF2-40B4-BE49-F238E27FC236}">
                <a16:creationId xmlns:a16="http://schemas.microsoft.com/office/drawing/2014/main" id="{7FE31152-6F35-2876-E2A1-932C028F54BE}"/>
              </a:ext>
            </a:extLst>
          </p:cNvPr>
          <p:cNvGrpSpPr/>
          <p:nvPr/>
        </p:nvGrpSpPr>
        <p:grpSpPr>
          <a:xfrm>
            <a:off x="6844061" y="5126712"/>
            <a:ext cx="1219983" cy="1003938"/>
            <a:chOff x="6844061" y="5126712"/>
            <a:chExt cx="1219983" cy="1003938"/>
          </a:xfrm>
        </p:grpSpPr>
        <p:pic>
          <p:nvPicPr>
            <p:cNvPr id="31" name="Imagen 30">
              <a:extLst>
                <a:ext uri="{FF2B5EF4-FFF2-40B4-BE49-F238E27FC236}">
                  <a16:creationId xmlns:a16="http://schemas.microsoft.com/office/drawing/2014/main" id="{80D683EE-465D-331F-C3D3-B7E8F8C444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200" r="41783" b="17356"/>
            <a:stretch/>
          </p:blipFill>
          <p:spPr>
            <a:xfrm>
              <a:off x="6844061" y="5126712"/>
              <a:ext cx="1219983" cy="1003938"/>
            </a:xfrm>
            <a:prstGeom prst="rect">
              <a:avLst/>
            </a:prstGeom>
          </p:spPr>
        </p:pic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F086DF0A-609C-3D87-3F61-9FED306647E0}"/>
                </a:ext>
              </a:extLst>
            </p:cNvPr>
            <p:cNvSpPr/>
            <p:nvPr/>
          </p:nvSpPr>
          <p:spPr>
            <a:xfrm>
              <a:off x="7083551" y="5210908"/>
              <a:ext cx="810769" cy="57684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53003769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Fases de desarrollo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0BE460E2-057E-A2FE-1D9B-8044CB147827}"/>
              </a:ext>
            </a:extLst>
          </p:cNvPr>
          <p:cNvSpPr txBox="1"/>
          <p:nvPr/>
        </p:nvSpPr>
        <p:spPr>
          <a:xfrm>
            <a:off x="3037973" y="2283959"/>
            <a:ext cx="47470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Integrar de todos los subsistemas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4281433A-22FC-111A-0D91-B010AA596FD7}"/>
              </a:ext>
            </a:extLst>
          </p:cNvPr>
          <p:cNvSpPr txBox="1"/>
          <p:nvPr/>
        </p:nvSpPr>
        <p:spPr>
          <a:xfrm>
            <a:off x="3037973" y="4504019"/>
            <a:ext cx="38882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Revisar la preparación de vuelo</a:t>
            </a:r>
            <a:endParaRPr lang="es-419" b="1" dirty="0">
              <a:latin typeface="Blinker ExtraBold" panose="02000000000000000000" pitchFamily="2" charset="0"/>
            </a:endParaRPr>
          </a:p>
        </p:txBody>
      </p:sp>
      <p:grpSp>
        <p:nvGrpSpPr>
          <p:cNvPr id="111" name="Grupo 110">
            <a:extLst>
              <a:ext uri="{FF2B5EF4-FFF2-40B4-BE49-F238E27FC236}">
                <a16:creationId xmlns:a16="http://schemas.microsoft.com/office/drawing/2014/main" id="{944BB2D8-DADB-A210-9183-1A1491908C6E}"/>
              </a:ext>
            </a:extLst>
          </p:cNvPr>
          <p:cNvGrpSpPr/>
          <p:nvPr/>
        </p:nvGrpSpPr>
        <p:grpSpPr>
          <a:xfrm>
            <a:off x="9081229" y="3377408"/>
            <a:ext cx="2844731" cy="1236713"/>
            <a:chOff x="8891770" y="3320529"/>
            <a:chExt cx="2844731" cy="1236713"/>
          </a:xfrm>
        </p:grpSpPr>
        <p:sp>
          <p:nvSpPr>
            <p:cNvPr id="110" name="Rectángulo: esquinas redondeadas 109">
              <a:extLst>
                <a:ext uri="{FF2B5EF4-FFF2-40B4-BE49-F238E27FC236}">
                  <a16:creationId xmlns:a16="http://schemas.microsoft.com/office/drawing/2014/main" id="{2E898051-182C-9A2D-8569-BE168716C877}"/>
                </a:ext>
              </a:extLst>
            </p:cNvPr>
            <p:cNvSpPr/>
            <p:nvPr/>
          </p:nvSpPr>
          <p:spPr>
            <a:xfrm>
              <a:off x="8891771" y="3320529"/>
              <a:ext cx="2844730" cy="1236713"/>
            </a:xfrm>
            <a:prstGeom prst="roundRect">
              <a:avLst/>
            </a:prstGeom>
            <a:solidFill>
              <a:srgbClr val="51748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4" name="CuadroTexto 93">
              <a:extLst>
                <a:ext uri="{FF2B5EF4-FFF2-40B4-BE49-F238E27FC236}">
                  <a16:creationId xmlns:a16="http://schemas.microsoft.com/office/drawing/2014/main" id="{42039ADF-0F59-F157-2D5F-90FB1B30649F}"/>
                </a:ext>
              </a:extLst>
            </p:cNvPr>
            <p:cNvSpPr txBox="1"/>
            <p:nvPr/>
          </p:nvSpPr>
          <p:spPr>
            <a:xfrm>
              <a:off x="8891770" y="3377432"/>
              <a:ext cx="2844731" cy="9028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Bold" panose="02000000000000000000" pitchFamily="2" charset="0"/>
                </a:rPr>
                <a:t>Punto de Decisión Clave </a:t>
              </a:r>
              <a:r>
                <a:rPr lang="es-419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Blinker ExtraBold" panose="02000000000000000000" pitchFamily="2" charset="0"/>
                </a:rPr>
                <a:t>E</a:t>
              </a:r>
            </a:p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Light" panose="02000000000000000000" pitchFamily="2" charset="0"/>
                </a:rPr>
                <a:t>Revisión continua</a:t>
              </a:r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159224DF-E3C7-E64E-2797-BDC747828084}"/>
              </a:ext>
            </a:extLst>
          </p:cNvPr>
          <p:cNvGrpSpPr/>
          <p:nvPr/>
        </p:nvGrpSpPr>
        <p:grpSpPr>
          <a:xfrm>
            <a:off x="863378" y="3135863"/>
            <a:ext cx="1736968" cy="1360919"/>
            <a:chOff x="805504" y="1027246"/>
            <a:chExt cx="1736968" cy="1360919"/>
          </a:xfrm>
        </p:grpSpPr>
        <p:sp>
          <p:nvSpPr>
            <p:cNvPr id="6" name="Flecha: pentágono 5">
              <a:extLst>
                <a:ext uri="{FF2B5EF4-FFF2-40B4-BE49-F238E27FC236}">
                  <a16:creationId xmlns:a16="http://schemas.microsoft.com/office/drawing/2014/main" id="{4EEC2E07-F967-ADB7-E49E-669F891F270B}"/>
                </a:ext>
              </a:extLst>
            </p:cNvPr>
            <p:cNvSpPr/>
            <p:nvPr/>
          </p:nvSpPr>
          <p:spPr>
            <a:xfrm>
              <a:off x="805504" y="1299279"/>
              <a:ext cx="1602804" cy="1088886"/>
            </a:xfrm>
            <a:prstGeom prst="homePlate">
              <a:avLst/>
            </a:prstGeom>
            <a:solidFill>
              <a:srgbClr val="51748A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9F3A3A0B-A756-BF9F-00DF-EF0DAFA0A438}"/>
                </a:ext>
              </a:extLst>
            </p:cNvPr>
            <p:cNvGrpSpPr/>
            <p:nvPr/>
          </p:nvGrpSpPr>
          <p:grpSpPr>
            <a:xfrm>
              <a:off x="1756777" y="1027246"/>
              <a:ext cx="785695" cy="497413"/>
              <a:chOff x="1860949" y="1339763"/>
              <a:chExt cx="785695" cy="497413"/>
            </a:xfrm>
          </p:grpSpPr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EDE8C2CE-0503-2F02-9AF9-418D6D51C227}"/>
                  </a:ext>
                </a:extLst>
              </p:cNvPr>
              <p:cNvSpPr txBox="1"/>
              <p:nvPr/>
            </p:nvSpPr>
            <p:spPr>
              <a:xfrm>
                <a:off x="1860949" y="1339763"/>
                <a:ext cx="78569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3000"/>
                  </a:spcBef>
                  <a:spcAft>
                    <a:spcPts val="3000"/>
                  </a:spcAft>
                </a:pPr>
                <a:r>
                  <a:rPr lang="es-419" dirty="0">
                    <a:latin typeface="Blinker ExtraLight" panose="02000000000000000000" pitchFamily="2" charset="0"/>
                  </a:rPr>
                  <a:t>PDC E</a:t>
                </a:r>
                <a:endParaRPr lang="es-MX" dirty="0">
                  <a:latin typeface="Blinker ExtraLight" panose="02000000000000000000" pitchFamily="2" charset="0"/>
                </a:endParaRPr>
              </a:p>
            </p:txBody>
          </p:sp>
          <p:cxnSp>
            <p:nvCxnSpPr>
              <p:cNvPr id="14" name="Conector recto 13">
                <a:extLst>
                  <a:ext uri="{FF2B5EF4-FFF2-40B4-BE49-F238E27FC236}">
                    <a16:creationId xmlns:a16="http://schemas.microsoft.com/office/drawing/2014/main" id="{FAEFE0DC-DDD0-A84B-E660-6EF28A67E6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25122" y="1694071"/>
                <a:ext cx="128675" cy="14310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Conector recto 14">
                <a:extLst>
                  <a:ext uri="{FF2B5EF4-FFF2-40B4-BE49-F238E27FC236}">
                    <a16:creationId xmlns:a16="http://schemas.microsoft.com/office/drawing/2014/main" id="{6DA14DF7-FB16-0289-2638-A47F6498FE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53797" y="1689141"/>
                <a:ext cx="128675" cy="14310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" name="CuadroTexto 7">
            <a:extLst>
              <a:ext uri="{FF2B5EF4-FFF2-40B4-BE49-F238E27FC236}">
                <a16:creationId xmlns:a16="http://schemas.microsoft.com/office/drawing/2014/main" id="{1CFB664B-2372-C462-2058-030CFB8ED1E0}"/>
              </a:ext>
            </a:extLst>
          </p:cNvPr>
          <p:cNvSpPr txBox="1"/>
          <p:nvPr/>
        </p:nvSpPr>
        <p:spPr>
          <a:xfrm>
            <a:off x="701071" y="3429000"/>
            <a:ext cx="1211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b="1" dirty="0">
                <a:solidFill>
                  <a:schemeClr val="bg1"/>
                </a:solidFill>
                <a:latin typeface="Blinker ExtraBold" panose="02000000000000000000" pitchFamily="2" charset="0"/>
              </a:rPr>
              <a:t>Fase D</a:t>
            </a:r>
            <a:endParaRPr lang="es-MX" b="1" dirty="0">
              <a:solidFill>
                <a:schemeClr val="bg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ADFEEA8-F4C6-D9D3-F33A-53FB3CCBBAC6}"/>
              </a:ext>
            </a:extLst>
          </p:cNvPr>
          <p:cNvSpPr txBox="1"/>
          <p:nvPr/>
        </p:nvSpPr>
        <p:spPr>
          <a:xfrm>
            <a:off x="901790" y="3684528"/>
            <a:ext cx="164752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1400" b="1" dirty="0">
                <a:solidFill>
                  <a:schemeClr val="bg1"/>
                </a:solidFill>
                <a:latin typeface="Blinker ExtraLight" panose="02000000000000000000" pitchFamily="2" charset="0"/>
              </a:rPr>
              <a:t>Ensamblado, prueba y lanzamiento</a:t>
            </a:r>
            <a:endParaRPr lang="es-MX" sz="1400" b="1" dirty="0">
              <a:solidFill>
                <a:schemeClr val="bg1"/>
              </a:solidFill>
              <a:latin typeface="Blinker ExtraLight" panose="02000000000000000000" pitchFamily="2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3BB6F3D-EC65-EF28-C2F9-F3F63E39D807}"/>
              </a:ext>
            </a:extLst>
          </p:cNvPr>
          <p:cNvSpPr txBox="1"/>
          <p:nvPr/>
        </p:nvSpPr>
        <p:spPr>
          <a:xfrm>
            <a:off x="2541806" y="1286767"/>
            <a:ext cx="7261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Ensamble, integración, verificación, validación y lanzamiento del sistema.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BFE0C7A9-30D8-E5FA-2CE7-5BE838FA7B5D}"/>
              </a:ext>
            </a:extLst>
          </p:cNvPr>
          <p:cNvGrpSpPr/>
          <p:nvPr/>
        </p:nvGrpSpPr>
        <p:grpSpPr>
          <a:xfrm>
            <a:off x="3037972" y="2990118"/>
            <a:ext cx="4747059" cy="1259450"/>
            <a:chOff x="3037972" y="3163742"/>
            <a:chExt cx="4747059" cy="1259450"/>
          </a:xfrm>
        </p:grpSpPr>
        <p:sp>
          <p:nvSpPr>
            <p:cNvPr id="60" name="CuadroTexto 59">
              <a:extLst>
                <a:ext uri="{FF2B5EF4-FFF2-40B4-BE49-F238E27FC236}">
                  <a16:creationId xmlns:a16="http://schemas.microsoft.com/office/drawing/2014/main" id="{7251135D-8EC8-7D5B-86FA-17C45B9B00D5}"/>
                </a:ext>
              </a:extLst>
            </p:cNvPr>
            <p:cNvSpPr txBox="1"/>
            <p:nvPr/>
          </p:nvSpPr>
          <p:spPr>
            <a:xfrm>
              <a:off x="3037972" y="3163742"/>
              <a:ext cx="474705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latin typeface="Blinker ExtraLight" panose="02000000000000000000" pitchFamily="2" charset="0"/>
                </a:rPr>
                <a:t>Realizar pruebas para asegurar operación correcta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7F9E11C7-404E-BAB2-0EE8-8C8120D6A15F}"/>
                </a:ext>
              </a:extLst>
            </p:cNvPr>
            <p:cNvSpPr txBox="1"/>
            <p:nvPr/>
          </p:nvSpPr>
          <p:spPr>
            <a:xfrm>
              <a:off x="3313312" y="3776861"/>
              <a:ext cx="447171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Blinker ExtraLight" panose="02000000000000000000" pitchFamily="2" charset="0"/>
                <a:buChar char="−"/>
              </a:pPr>
              <a:r>
                <a:rPr lang="es-419" b="1" dirty="0">
                  <a:latin typeface="Blinker ExtraLight" panose="02000000000000000000" pitchFamily="2" charset="0"/>
                </a:rPr>
                <a:t>Pruebas de funcionamiento</a:t>
              </a:r>
            </a:p>
            <a:p>
              <a:pPr marL="285750" indent="-285750">
                <a:buFont typeface="Blinker ExtraLight" panose="02000000000000000000" pitchFamily="2" charset="0"/>
                <a:buChar char="−"/>
              </a:pPr>
              <a:r>
                <a:rPr lang="es-419" b="1" dirty="0">
                  <a:latin typeface="Blinker ExtraLight" panose="02000000000000000000" pitchFamily="2" charset="0"/>
                </a:rPr>
                <a:t>Pruebas ambientales</a:t>
              </a:r>
            </a:p>
          </p:txBody>
        </p:sp>
      </p:grpSp>
      <p:sp>
        <p:nvSpPr>
          <p:cNvPr id="27" name="CuadroTexto 26">
            <a:extLst>
              <a:ext uri="{FF2B5EF4-FFF2-40B4-BE49-F238E27FC236}">
                <a16:creationId xmlns:a16="http://schemas.microsoft.com/office/drawing/2014/main" id="{BC9180BD-370B-0068-4180-5A3F7323EE66}"/>
              </a:ext>
            </a:extLst>
          </p:cNvPr>
          <p:cNvSpPr txBox="1"/>
          <p:nvPr/>
        </p:nvSpPr>
        <p:spPr>
          <a:xfrm>
            <a:off x="3023856" y="5468710"/>
            <a:ext cx="38882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Lanzamiento y operación inicial</a:t>
            </a:r>
            <a:endParaRPr lang="es-419" b="1" dirty="0">
              <a:latin typeface="Blinker ExtraBold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3C1CCAF-9D89-5E72-4D9F-A7C84B3287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290" y="1516059"/>
            <a:ext cx="1353098" cy="1353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64BFAEE3-A9E1-DB7E-1E6F-DF0092592B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6" b="20038"/>
          <a:stretch/>
        </p:blipFill>
        <p:spPr>
          <a:xfrm>
            <a:off x="7524547" y="2929758"/>
            <a:ext cx="832274" cy="486679"/>
          </a:xfrm>
          <a:prstGeom prst="rect">
            <a:avLst/>
          </a:prstGeom>
        </p:spPr>
      </p:pic>
      <p:grpSp>
        <p:nvGrpSpPr>
          <p:cNvPr id="33" name="Grupo 32">
            <a:extLst>
              <a:ext uri="{FF2B5EF4-FFF2-40B4-BE49-F238E27FC236}">
                <a16:creationId xmlns:a16="http://schemas.microsoft.com/office/drawing/2014/main" id="{0510AE41-A91B-0CA9-A436-3825B4A8BD85}"/>
              </a:ext>
            </a:extLst>
          </p:cNvPr>
          <p:cNvGrpSpPr/>
          <p:nvPr/>
        </p:nvGrpSpPr>
        <p:grpSpPr>
          <a:xfrm>
            <a:off x="7577134" y="3510889"/>
            <a:ext cx="720000" cy="720000"/>
            <a:chOff x="7380657" y="4171331"/>
            <a:chExt cx="720000" cy="720000"/>
          </a:xfrm>
        </p:grpSpPr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FE933CB9-6279-E3FD-0B95-BEA9BC19CE4C}"/>
                </a:ext>
              </a:extLst>
            </p:cNvPr>
            <p:cNvSpPr/>
            <p:nvPr/>
          </p:nvSpPr>
          <p:spPr>
            <a:xfrm>
              <a:off x="7380657" y="4171331"/>
              <a:ext cx="720000" cy="72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31" name="Imagen 30">
              <a:extLst>
                <a:ext uri="{FF2B5EF4-FFF2-40B4-BE49-F238E27FC236}">
                  <a16:creationId xmlns:a16="http://schemas.microsoft.com/office/drawing/2014/main" id="{9AB96A8A-963E-46D9-A071-84F73E172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7F7F7"/>
                </a:clrFrom>
                <a:clrTo>
                  <a:srgbClr val="F7F7F7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1336" y="4301431"/>
              <a:ext cx="458642" cy="458642"/>
            </a:xfrm>
            <a:prstGeom prst="rect">
              <a:avLst/>
            </a:prstGeom>
          </p:spPr>
        </p:pic>
      </p:grpSp>
      <p:pic>
        <p:nvPicPr>
          <p:cNvPr id="35" name="Imagen 34">
            <a:extLst>
              <a:ext uri="{FF2B5EF4-FFF2-40B4-BE49-F238E27FC236}">
                <a16:creationId xmlns:a16="http://schemas.microsoft.com/office/drawing/2014/main" id="{72A1217F-89DD-3EE8-6D6B-F99491FB73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702" y="4305136"/>
            <a:ext cx="678589" cy="927999"/>
          </a:xfrm>
          <a:prstGeom prst="rect">
            <a:avLst/>
          </a:prstGeom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0B7FB008-183E-7AA2-C5ED-B0FE263424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117" y="5132377"/>
            <a:ext cx="1413757" cy="94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45935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Fases de desarrollo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6" name="Flecha: pentágono 5">
            <a:extLst>
              <a:ext uri="{FF2B5EF4-FFF2-40B4-BE49-F238E27FC236}">
                <a16:creationId xmlns:a16="http://schemas.microsoft.com/office/drawing/2014/main" id="{4EEC2E07-F967-ADB7-E49E-669F891F270B}"/>
              </a:ext>
            </a:extLst>
          </p:cNvPr>
          <p:cNvSpPr/>
          <p:nvPr/>
        </p:nvSpPr>
        <p:spPr>
          <a:xfrm>
            <a:off x="863378" y="3407896"/>
            <a:ext cx="1674676" cy="1088886"/>
          </a:xfrm>
          <a:prstGeom prst="homePlate">
            <a:avLst/>
          </a:prstGeom>
          <a:solidFill>
            <a:srgbClr val="51748A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3BB6F3D-EC65-EF28-C2F9-F3F63E39D807}"/>
              </a:ext>
            </a:extLst>
          </p:cNvPr>
          <p:cNvSpPr txBox="1"/>
          <p:nvPr/>
        </p:nvSpPr>
        <p:spPr>
          <a:xfrm>
            <a:off x="2541806" y="1853927"/>
            <a:ext cx="7261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Operación y mantenimiento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BFE0C7A9-30D8-E5FA-2CE7-5BE838FA7B5D}"/>
              </a:ext>
            </a:extLst>
          </p:cNvPr>
          <p:cNvGrpSpPr/>
          <p:nvPr/>
        </p:nvGrpSpPr>
        <p:grpSpPr>
          <a:xfrm>
            <a:off x="2748396" y="3240790"/>
            <a:ext cx="4747059" cy="1259450"/>
            <a:chOff x="3037972" y="3163742"/>
            <a:chExt cx="4747059" cy="1259450"/>
          </a:xfrm>
        </p:grpSpPr>
        <p:sp>
          <p:nvSpPr>
            <p:cNvPr id="60" name="CuadroTexto 59">
              <a:extLst>
                <a:ext uri="{FF2B5EF4-FFF2-40B4-BE49-F238E27FC236}">
                  <a16:creationId xmlns:a16="http://schemas.microsoft.com/office/drawing/2014/main" id="{7251135D-8EC8-7D5B-86FA-17C45B9B00D5}"/>
                </a:ext>
              </a:extLst>
            </p:cNvPr>
            <p:cNvSpPr txBox="1"/>
            <p:nvPr/>
          </p:nvSpPr>
          <p:spPr>
            <a:xfrm>
              <a:off x="3037972" y="3163742"/>
              <a:ext cx="474705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latin typeface="Blinker ExtraLight" panose="02000000000000000000" pitchFamily="2" charset="0"/>
                </a:rPr>
                <a:t>Operar y resolver cualquier anomalía que se pudiera presentar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7F9E11C7-404E-BAB2-0EE8-8C8120D6A15F}"/>
                </a:ext>
              </a:extLst>
            </p:cNvPr>
            <p:cNvSpPr txBox="1"/>
            <p:nvPr/>
          </p:nvSpPr>
          <p:spPr>
            <a:xfrm>
              <a:off x="3313312" y="3776861"/>
              <a:ext cx="447171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Blinker ExtraLight" panose="02000000000000000000" pitchFamily="2" charset="0"/>
                <a:buChar char="−"/>
              </a:pPr>
              <a:r>
                <a:rPr lang="es-419" b="1" dirty="0">
                  <a:latin typeface="Blinker ExtraLight" panose="02000000000000000000" pitchFamily="2" charset="0"/>
                </a:rPr>
                <a:t>Plan de operación</a:t>
              </a:r>
            </a:p>
            <a:p>
              <a:pPr marL="285750" indent="-285750">
                <a:buFont typeface="Blinker ExtraLight" panose="02000000000000000000" pitchFamily="2" charset="0"/>
                <a:buChar char="−"/>
              </a:pPr>
              <a:r>
                <a:rPr lang="es-419" b="1" dirty="0">
                  <a:latin typeface="Blinker ExtraLight" panose="02000000000000000000" pitchFamily="2" charset="0"/>
                </a:rPr>
                <a:t>Plan de contingencia</a:t>
              </a:r>
            </a:p>
          </p:txBody>
        </p:sp>
      </p:grpSp>
      <p:pic>
        <p:nvPicPr>
          <p:cNvPr id="37" name="Imagen 36">
            <a:extLst>
              <a:ext uri="{FF2B5EF4-FFF2-40B4-BE49-F238E27FC236}">
                <a16:creationId xmlns:a16="http://schemas.microsoft.com/office/drawing/2014/main" id="{0B7FB008-183E-7AA2-C5ED-B0FE263424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813" y="4026416"/>
            <a:ext cx="2367737" cy="1577519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7E5EB88B-5F19-ED5E-49EE-10D59163C4FE}"/>
              </a:ext>
            </a:extLst>
          </p:cNvPr>
          <p:cNvSpPr txBox="1"/>
          <p:nvPr/>
        </p:nvSpPr>
        <p:spPr>
          <a:xfrm>
            <a:off x="689809" y="3424822"/>
            <a:ext cx="1211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b="1" dirty="0">
                <a:solidFill>
                  <a:schemeClr val="bg1"/>
                </a:solidFill>
                <a:latin typeface="Blinker ExtraBold" panose="02000000000000000000" pitchFamily="2" charset="0"/>
              </a:rPr>
              <a:t>Fase E</a:t>
            </a:r>
            <a:endParaRPr lang="es-MX" b="1" dirty="0">
              <a:solidFill>
                <a:schemeClr val="bg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2960EAD-C459-AA88-0E2F-9C35F2BBF515}"/>
              </a:ext>
            </a:extLst>
          </p:cNvPr>
          <p:cNvSpPr txBox="1"/>
          <p:nvPr/>
        </p:nvSpPr>
        <p:spPr>
          <a:xfrm>
            <a:off x="890528" y="3853070"/>
            <a:ext cx="16475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1400" b="1" dirty="0">
                <a:solidFill>
                  <a:schemeClr val="bg1"/>
                </a:solidFill>
                <a:latin typeface="Blinker ExtraLight" panose="02000000000000000000" pitchFamily="2" charset="0"/>
              </a:rPr>
              <a:t>Operaciones y mantenimiento</a:t>
            </a:r>
            <a:endParaRPr lang="es-MX" sz="1400" b="1" dirty="0">
              <a:solidFill>
                <a:schemeClr val="bg1"/>
              </a:solidFill>
              <a:latin typeface="Blinker ExtraLight" panose="02000000000000000000" pitchFamily="2" charset="0"/>
            </a:endParaRPr>
          </a:p>
        </p:txBody>
      </p:sp>
      <p:pic>
        <p:nvPicPr>
          <p:cNvPr id="6146" name="Picture 2" descr="Los nanosatélites, la alternativa para el Nuevo Espacio | RPP Noticias">
            <a:extLst>
              <a:ext uri="{FF2B5EF4-FFF2-40B4-BE49-F238E27FC236}">
                <a16:creationId xmlns:a16="http://schemas.microsoft.com/office/drawing/2014/main" id="{EBAD3FAC-A0AA-BA0C-ECBF-CE5F6F55E4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26" r="26933" b="14980"/>
          <a:stretch/>
        </p:blipFill>
        <p:spPr bwMode="auto">
          <a:xfrm>
            <a:off x="7624625" y="1617345"/>
            <a:ext cx="2025569" cy="199214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plan estratégico icono gratis">
            <a:extLst>
              <a:ext uri="{FF2B5EF4-FFF2-40B4-BE49-F238E27FC236}">
                <a16:creationId xmlns:a16="http://schemas.microsoft.com/office/drawing/2014/main" id="{17C8B534-9B48-0606-E243-52613474E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8907" y="2823626"/>
            <a:ext cx="1747777" cy="174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908406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87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Fases de desarrollo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6" name="Flecha: pentágono 5">
            <a:extLst>
              <a:ext uri="{FF2B5EF4-FFF2-40B4-BE49-F238E27FC236}">
                <a16:creationId xmlns:a16="http://schemas.microsoft.com/office/drawing/2014/main" id="{4EEC2E07-F967-ADB7-E49E-669F891F270B}"/>
              </a:ext>
            </a:extLst>
          </p:cNvPr>
          <p:cNvSpPr/>
          <p:nvPr/>
        </p:nvSpPr>
        <p:spPr>
          <a:xfrm>
            <a:off x="863378" y="3407896"/>
            <a:ext cx="1674676" cy="1088886"/>
          </a:xfrm>
          <a:prstGeom prst="homePlate">
            <a:avLst/>
          </a:prstGeom>
          <a:solidFill>
            <a:srgbClr val="51748A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DEA9E11-B886-171D-0AB4-9DC540F3802B}"/>
              </a:ext>
            </a:extLst>
          </p:cNvPr>
          <p:cNvSpPr txBox="1"/>
          <p:nvPr/>
        </p:nvSpPr>
        <p:spPr>
          <a:xfrm>
            <a:off x="863378" y="3516900"/>
            <a:ext cx="1211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3000"/>
              </a:spcBef>
              <a:spcAft>
                <a:spcPts val="3000"/>
              </a:spcAft>
            </a:pPr>
            <a:r>
              <a:rPr lang="es-419" b="1" dirty="0">
                <a:solidFill>
                  <a:schemeClr val="bg1"/>
                </a:solidFill>
                <a:latin typeface="Blinker ExtraBold" panose="02000000000000000000" pitchFamily="2" charset="0"/>
              </a:rPr>
              <a:t>Fase F</a:t>
            </a:r>
            <a:endParaRPr lang="es-MX" b="1" dirty="0">
              <a:solidFill>
                <a:schemeClr val="bg1"/>
              </a:solidFill>
              <a:latin typeface="Blinker ExtraBold" panose="02000000000000000000" pitchFamily="2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5C8EE64-FA34-4903-EA1D-FD53639C6B1E}"/>
              </a:ext>
            </a:extLst>
          </p:cNvPr>
          <p:cNvSpPr txBox="1"/>
          <p:nvPr/>
        </p:nvSpPr>
        <p:spPr>
          <a:xfrm>
            <a:off x="1064097" y="4016268"/>
            <a:ext cx="16475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0"/>
              </a:spcBef>
              <a:spcAft>
                <a:spcPts val="3000"/>
              </a:spcAft>
            </a:pPr>
            <a:r>
              <a:rPr lang="es-419" sz="1400" b="1" dirty="0">
                <a:solidFill>
                  <a:schemeClr val="bg1"/>
                </a:solidFill>
                <a:latin typeface="Blinker ExtraLight" panose="02000000000000000000" pitchFamily="2" charset="0"/>
              </a:rPr>
              <a:t>Cierre</a:t>
            </a:r>
            <a:endParaRPr lang="es-MX" sz="1400" b="1" dirty="0">
              <a:solidFill>
                <a:schemeClr val="bg1"/>
              </a:solidFill>
              <a:latin typeface="Blinker ExtraLight" panose="02000000000000000000" pitchFamily="2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F1CFFB7-D726-3D42-7B5A-D9BB308DA45F}"/>
              </a:ext>
            </a:extLst>
          </p:cNvPr>
          <p:cNvSpPr txBox="1"/>
          <p:nvPr/>
        </p:nvSpPr>
        <p:spPr>
          <a:xfrm>
            <a:off x="3037973" y="2283959"/>
            <a:ext cx="47470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Desinstalar y eliminar de manera segura el </a:t>
            </a:r>
            <a:r>
              <a:rPr lang="es-419" b="1" dirty="0" err="1">
                <a:latin typeface="Blinker ExtraLight" panose="02000000000000000000" pitchFamily="2" charset="0"/>
              </a:rPr>
              <a:t>picosatélite</a:t>
            </a:r>
            <a:endParaRPr lang="es-419" b="1" dirty="0">
              <a:latin typeface="Blinker ExtraLight" panose="02000000000000000000" pitchFamily="2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A70F78BD-1F53-8A71-83F9-33FE7C07A836}"/>
              </a:ext>
            </a:extLst>
          </p:cNvPr>
          <p:cNvSpPr txBox="1"/>
          <p:nvPr/>
        </p:nvSpPr>
        <p:spPr>
          <a:xfrm>
            <a:off x="3037973" y="4978581"/>
            <a:ext cx="38882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Identificar puntos importantes y lecciones aprendidas</a:t>
            </a:r>
            <a:endParaRPr lang="es-419" b="1" dirty="0">
              <a:latin typeface="Blinker ExtraBold" panose="02000000000000000000" pitchFamily="2" charset="0"/>
            </a:endParaRPr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4ED494AB-1E57-C9EA-F4B8-9A76367FB67D}"/>
              </a:ext>
            </a:extLst>
          </p:cNvPr>
          <p:cNvGrpSpPr/>
          <p:nvPr/>
        </p:nvGrpSpPr>
        <p:grpSpPr>
          <a:xfrm>
            <a:off x="9081229" y="3377408"/>
            <a:ext cx="2844731" cy="1236713"/>
            <a:chOff x="8891770" y="3320529"/>
            <a:chExt cx="2844731" cy="1236713"/>
          </a:xfrm>
        </p:grpSpPr>
        <p:sp>
          <p:nvSpPr>
            <p:cNvPr id="18" name="Rectángulo: esquinas redondeadas 17">
              <a:extLst>
                <a:ext uri="{FF2B5EF4-FFF2-40B4-BE49-F238E27FC236}">
                  <a16:creationId xmlns:a16="http://schemas.microsoft.com/office/drawing/2014/main" id="{B8FF33D4-35FB-350F-9B54-0500436B0E89}"/>
                </a:ext>
              </a:extLst>
            </p:cNvPr>
            <p:cNvSpPr/>
            <p:nvPr/>
          </p:nvSpPr>
          <p:spPr>
            <a:xfrm>
              <a:off x="8891771" y="3320529"/>
              <a:ext cx="2844730" cy="1236713"/>
            </a:xfrm>
            <a:prstGeom prst="roundRect">
              <a:avLst/>
            </a:prstGeom>
            <a:solidFill>
              <a:srgbClr val="51748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9CC3AEB1-C51D-84D7-D3A2-5290691DD58F}"/>
                </a:ext>
              </a:extLst>
            </p:cNvPr>
            <p:cNvSpPr txBox="1"/>
            <p:nvPr/>
          </p:nvSpPr>
          <p:spPr>
            <a:xfrm>
              <a:off x="8891770" y="3655225"/>
              <a:ext cx="284473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solidFill>
                    <a:schemeClr val="bg1"/>
                  </a:solidFill>
                  <a:latin typeface="Blinker ExtraLight" panose="02000000000000000000" pitchFamily="2" charset="0"/>
                </a:rPr>
                <a:t>Revisión para asegurar la baja del </a:t>
              </a:r>
              <a:r>
                <a:rPr lang="es-419" b="1" dirty="0" err="1">
                  <a:solidFill>
                    <a:schemeClr val="bg1"/>
                  </a:solidFill>
                  <a:latin typeface="Blinker ExtraLight" panose="02000000000000000000" pitchFamily="2" charset="0"/>
                </a:rPr>
                <a:t>picosatélite</a:t>
              </a:r>
              <a:endParaRPr lang="es-419" b="1" dirty="0">
                <a:solidFill>
                  <a:schemeClr val="bg1"/>
                </a:solidFill>
                <a:latin typeface="Blinker ExtraLight" panose="02000000000000000000" pitchFamily="2" charset="0"/>
              </a:endParaRPr>
            </a:p>
          </p:txBody>
        </p: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6F64966-DA37-D14F-C947-3248AD703319}"/>
              </a:ext>
            </a:extLst>
          </p:cNvPr>
          <p:cNvSpPr txBox="1"/>
          <p:nvPr/>
        </p:nvSpPr>
        <p:spPr>
          <a:xfrm>
            <a:off x="2541806" y="1286767"/>
            <a:ext cx="7261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Cierre de operaciones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CF9DB5D-5775-0EA9-4EE4-19234B7B44C6}"/>
              </a:ext>
            </a:extLst>
          </p:cNvPr>
          <p:cNvSpPr txBox="1"/>
          <p:nvPr/>
        </p:nvSpPr>
        <p:spPr>
          <a:xfrm>
            <a:off x="3037972" y="3707748"/>
            <a:ext cx="47470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Evaluar el desempeño del proyecto</a:t>
            </a: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AFCDC810-F99C-C203-EC15-A998D91D9AEE}"/>
              </a:ext>
            </a:extLst>
          </p:cNvPr>
          <p:cNvGrpSpPr/>
          <p:nvPr/>
        </p:nvGrpSpPr>
        <p:grpSpPr>
          <a:xfrm>
            <a:off x="7567784" y="1887156"/>
            <a:ext cx="938945" cy="1224612"/>
            <a:chOff x="7556209" y="1933456"/>
            <a:chExt cx="938945" cy="1224612"/>
          </a:xfrm>
        </p:grpSpPr>
        <p:pic>
          <p:nvPicPr>
            <p:cNvPr id="7172" name="Picture 4" descr="desinstalar icono gratis">
              <a:extLst>
                <a:ext uri="{FF2B5EF4-FFF2-40B4-BE49-F238E27FC236}">
                  <a16:creationId xmlns:a16="http://schemas.microsoft.com/office/drawing/2014/main" id="{1F8046EE-3015-9FA3-05CC-27C0C0E3E2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6209" y="2219123"/>
              <a:ext cx="938945" cy="9389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70" name="Picture 2" descr="Icono cerca, eliminar, accion, salida">
              <a:extLst>
                <a:ext uri="{FF2B5EF4-FFF2-40B4-BE49-F238E27FC236}">
                  <a16:creationId xmlns:a16="http://schemas.microsoft.com/office/drawing/2014/main" id="{0B1821C7-4A0B-CEC7-DD02-9CD0E3C8A6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46441" y="1933456"/>
              <a:ext cx="558479" cy="5584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174" name="Picture 6" descr="satisfacción icono gratis">
            <a:extLst>
              <a:ext uri="{FF2B5EF4-FFF2-40B4-BE49-F238E27FC236}">
                <a16:creationId xmlns:a16="http://schemas.microsoft.com/office/drawing/2014/main" id="{DAEF0E32-02B9-45C4-51D1-7248B621B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9148" y="3361520"/>
            <a:ext cx="1147698" cy="114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9" name="Grupo 28">
            <a:extLst>
              <a:ext uri="{FF2B5EF4-FFF2-40B4-BE49-F238E27FC236}">
                <a16:creationId xmlns:a16="http://schemas.microsoft.com/office/drawing/2014/main" id="{EBDAC7A4-5CC9-D6D3-BF43-151D980655D4}"/>
              </a:ext>
            </a:extLst>
          </p:cNvPr>
          <p:cNvGrpSpPr/>
          <p:nvPr/>
        </p:nvGrpSpPr>
        <p:grpSpPr>
          <a:xfrm>
            <a:off x="7490686" y="4704189"/>
            <a:ext cx="1468292" cy="1468292"/>
            <a:chOff x="7490686" y="4704189"/>
            <a:chExt cx="1468292" cy="1468292"/>
          </a:xfrm>
        </p:grpSpPr>
        <p:pic>
          <p:nvPicPr>
            <p:cNvPr id="7178" name="Picture 10" descr="Lección icono gratis">
              <a:extLst>
                <a:ext uri="{FF2B5EF4-FFF2-40B4-BE49-F238E27FC236}">
                  <a16:creationId xmlns:a16="http://schemas.microsoft.com/office/drawing/2014/main" id="{32C9EACF-8C95-4FD1-F680-7C3620BACC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90686" y="4704189"/>
              <a:ext cx="1165244" cy="11652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76" name="Picture 8">
              <a:extLst>
                <a:ext uri="{FF2B5EF4-FFF2-40B4-BE49-F238E27FC236}">
                  <a16:creationId xmlns:a16="http://schemas.microsoft.com/office/drawing/2014/main" id="{C01D22F9-70C4-0DFD-EC83-30C8F10597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52882" y="5566385"/>
              <a:ext cx="606096" cy="606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7686068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88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Documentación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F1CFFB7-D726-3D42-7B5A-D9BB308DA45F}"/>
              </a:ext>
            </a:extLst>
          </p:cNvPr>
          <p:cNvSpPr txBox="1"/>
          <p:nvPr/>
        </p:nvSpPr>
        <p:spPr>
          <a:xfrm>
            <a:off x="889195" y="1806047"/>
            <a:ext cx="4747059" cy="4729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Requerimientos de usuario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Requerimientos de misión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Contratos con proveedores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Licencias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Regulaciones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Manuales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Diseños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Especificaciones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Reportes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b="1" dirty="0">
                <a:latin typeface="Blinker ExtraLight" panose="02000000000000000000" pitchFamily="2" charset="0"/>
              </a:rPr>
              <a:t>…</a:t>
            </a:r>
          </a:p>
          <a:p>
            <a:pPr marL="28575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endParaRPr lang="es-419" b="1" dirty="0">
              <a:latin typeface="Blinker ExtraLight" panose="02000000000000000000" pitchFamily="2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6F64966-DA37-D14F-C947-3248AD703319}"/>
              </a:ext>
            </a:extLst>
          </p:cNvPr>
          <p:cNvSpPr txBox="1"/>
          <p:nvPr/>
        </p:nvSpPr>
        <p:spPr>
          <a:xfrm>
            <a:off x="701432" y="1286767"/>
            <a:ext cx="7261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D</a:t>
            </a:r>
            <a:r>
              <a:rPr lang="es-MX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ocumentos</a:t>
            </a:r>
            <a:r>
              <a:rPr lang="es-MX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rPr>
              <a:t> antes, durante y después de la misión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2592ACBB-7E21-59B5-C5DF-59051F2D36BE}"/>
              </a:ext>
            </a:extLst>
          </p:cNvPr>
          <p:cNvGrpSpPr/>
          <p:nvPr/>
        </p:nvGrpSpPr>
        <p:grpSpPr>
          <a:xfrm>
            <a:off x="5811156" y="2129930"/>
            <a:ext cx="2844731" cy="3463539"/>
            <a:chOff x="5979214" y="1656099"/>
            <a:chExt cx="2844731" cy="3463539"/>
          </a:xfrm>
        </p:grpSpPr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B814509F-7933-092F-73C2-6799B551A6CF}"/>
                </a:ext>
              </a:extLst>
            </p:cNvPr>
            <p:cNvSpPr/>
            <p:nvPr/>
          </p:nvSpPr>
          <p:spPr>
            <a:xfrm>
              <a:off x="5979215" y="2404472"/>
              <a:ext cx="2844730" cy="2715166"/>
            </a:xfrm>
            <a:prstGeom prst="rect">
              <a:avLst/>
            </a:prstGeom>
            <a:solidFill>
              <a:srgbClr val="8BD0D9"/>
            </a:solidFill>
            <a:ln>
              <a:solidFill>
                <a:srgbClr val="8BD0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4ED494AB-1E57-C9EA-F4B8-9A76367FB67D}"/>
                </a:ext>
              </a:extLst>
            </p:cNvPr>
            <p:cNvGrpSpPr/>
            <p:nvPr/>
          </p:nvGrpSpPr>
          <p:grpSpPr>
            <a:xfrm>
              <a:off x="5979214" y="1656099"/>
              <a:ext cx="2844731" cy="1236713"/>
              <a:chOff x="8891770" y="3320529"/>
              <a:chExt cx="2844731" cy="1236713"/>
            </a:xfrm>
          </p:grpSpPr>
          <p:sp>
            <p:nvSpPr>
              <p:cNvPr id="18" name="Rectángulo: esquinas redondeadas 17">
                <a:extLst>
                  <a:ext uri="{FF2B5EF4-FFF2-40B4-BE49-F238E27FC236}">
                    <a16:creationId xmlns:a16="http://schemas.microsoft.com/office/drawing/2014/main" id="{B8FF33D4-35FB-350F-9B54-0500436B0E89}"/>
                  </a:ext>
                </a:extLst>
              </p:cNvPr>
              <p:cNvSpPr/>
              <p:nvPr/>
            </p:nvSpPr>
            <p:spPr>
              <a:xfrm>
                <a:off x="8891771" y="3320529"/>
                <a:ext cx="2844730" cy="1236713"/>
              </a:xfrm>
              <a:prstGeom prst="roundRect">
                <a:avLst/>
              </a:prstGeom>
              <a:solidFill>
                <a:srgbClr val="51748A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9CC3AEB1-C51D-84D7-D3A2-5290691DD58F}"/>
                  </a:ext>
                </a:extLst>
              </p:cNvPr>
              <p:cNvSpPr txBox="1"/>
              <p:nvPr/>
            </p:nvSpPr>
            <p:spPr>
              <a:xfrm>
                <a:off x="8891770" y="3655225"/>
                <a:ext cx="2844731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1000"/>
                  </a:spcBef>
                  <a:spcAft>
                    <a:spcPts val="1000"/>
                  </a:spcAft>
                </a:pPr>
                <a:r>
                  <a:rPr lang="es-419" sz="2000" b="1" dirty="0">
                    <a:solidFill>
                      <a:schemeClr val="bg1"/>
                    </a:solidFill>
                    <a:latin typeface="Blinker ExtraBold" panose="02000000000000000000" pitchFamily="2" charset="0"/>
                  </a:rPr>
                  <a:t>Especificación de diseño </a:t>
                </a:r>
                <a:r>
                  <a:rPr lang="es-419" sz="2000" b="1" dirty="0" err="1">
                    <a:solidFill>
                      <a:schemeClr val="bg1"/>
                    </a:solidFill>
                    <a:latin typeface="Blinker ExtraBold" panose="02000000000000000000" pitchFamily="2" charset="0"/>
                  </a:rPr>
                  <a:t>CubeSat</a:t>
                </a:r>
                <a:endParaRPr lang="es-419" sz="2000" b="1" dirty="0">
                  <a:solidFill>
                    <a:schemeClr val="bg1"/>
                  </a:solidFill>
                  <a:latin typeface="Blinker ExtraBold" panose="02000000000000000000" pitchFamily="2" charset="0"/>
                </a:endParaRPr>
              </a:p>
            </p:txBody>
          </p:sp>
        </p:grp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9C548CAF-9207-CF75-0373-A973D6ABD4C2}"/>
                </a:ext>
              </a:extLst>
            </p:cNvPr>
            <p:cNvSpPr txBox="1"/>
            <p:nvPr/>
          </p:nvSpPr>
          <p:spPr>
            <a:xfrm>
              <a:off x="5979214" y="2951931"/>
              <a:ext cx="2844731" cy="20313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1000"/>
                </a:spcBef>
                <a:spcAft>
                  <a:spcPts val="1000"/>
                </a:spcAft>
              </a:pPr>
              <a:r>
                <a:rPr lang="es-419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Promover la implementación de buenas prácticas de diseño, prueba y verificación para aumentar las posibilidades de éxito y seguridad de las misiones.</a:t>
              </a:r>
              <a:endPara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Bold" panose="02000000000000000000" pitchFamily="2" charset="0"/>
              </a:endParaRPr>
            </a:p>
          </p:txBody>
        </p:sp>
      </p:grp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24F7FE9-4B4A-192B-BDCB-85772D9781D2}"/>
              </a:ext>
            </a:extLst>
          </p:cNvPr>
          <p:cNvSpPr txBox="1"/>
          <p:nvPr/>
        </p:nvSpPr>
        <p:spPr>
          <a:xfrm>
            <a:off x="9162504" y="3715400"/>
            <a:ext cx="240192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-419" b="1" dirty="0">
                <a:latin typeface="Blinker ExtraLight" panose="02000000000000000000" pitchFamily="2" charset="0"/>
              </a:rPr>
              <a:t>Los requerimientos del proveedor de lanzamiento superponen a la especificación de diseño </a:t>
            </a:r>
            <a:r>
              <a:rPr lang="es-419" b="1" dirty="0" err="1">
                <a:latin typeface="Blinker ExtraLight" panose="02000000000000000000" pitchFamily="2" charset="0"/>
              </a:rPr>
              <a:t>CubeSat</a:t>
            </a:r>
            <a:endParaRPr lang="es-419" b="1" dirty="0">
              <a:latin typeface="Blinker ExtraLight" panose="02000000000000000000" pitchFamily="2" charset="0"/>
            </a:endParaRPr>
          </a:p>
        </p:txBody>
      </p:sp>
      <p:pic>
        <p:nvPicPr>
          <p:cNvPr id="8194" name="Picture 2" descr="SpaceX es ahora la segunda empresa privada más valiosa del mundo | GQ">
            <a:extLst>
              <a:ext uri="{FF2B5EF4-FFF2-40B4-BE49-F238E27FC236}">
                <a16:creationId xmlns:a16="http://schemas.microsoft.com/office/drawing/2014/main" id="{2399DEAB-B09C-FE69-3CFB-415663DF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803" y="2127339"/>
            <a:ext cx="2057328" cy="150192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018615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F63D8F8B-E287-3F8B-DF79-7D600B944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595" y="1088886"/>
            <a:ext cx="11776405" cy="3422943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89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CSLI NASA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ED0995F-73B5-D3CD-BCA4-1E7E831D2A93}"/>
              </a:ext>
            </a:extLst>
          </p:cNvPr>
          <p:cNvSpPr/>
          <p:nvPr/>
        </p:nvSpPr>
        <p:spPr>
          <a:xfrm>
            <a:off x="415595" y="3090441"/>
            <a:ext cx="11776405" cy="14213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2592ACBB-7E21-59B5-C5DF-59051F2D36BE}"/>
              </a:ext>
            </a:extLst>
          </p:cNvPr>
          <p:cNvGrpSpPr/>
          <p:nvPr/>
        </p:nvGrpSpPr>
        <p:grpSpPr>
          <a:xfrm>
            <a:off x="2998185" y="3234731"/>
            <a:ext cx="7048638" cy="2574933"/>
            <a:chOff x="5979214" y="1656099"/>
            <a:chExt cx="2844731" cy="2574933"/>
          </a:xfrm>
        </p:grpSpPr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B814509F-7933-092F-73C2-6799B551A6CF}"/>
                </a:ext>
              </a:extLst>
            </p:cNvPr>
            <p:cNvSpPr/>
            <p:nvPr/>
          </p:nvSpPr>
          <p:spPr>
            <a:xfrm>
              <a:off x="5979215" y="2055820"/>
              <a:ext cx="2844730" cy="2048718"/>
            </a:xfrm>
            <a:prstGeom prst="rect">
              <a:avLst/>
            </a:prstGeom>
            <a:solidFill>
              <a:srgbClr val="00B0F0">
                <a:alpha val="98000"/>
              </a:srgbClr>
            </a:solidFill>
            <a:ln>
              <a:solidFill>
                <a:srgbClr val="8BD0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4ED494AB-1E57-C9EA-F4B8-9A76367FB67D}"/>
                </a:ext>
              </a:extLst>
            </p:cNvPr>
            <p:cNvGrpSpPr/>
            <p:nvPr/>
          </p:nvGrpSpPr>
          <p:grpSpPr>
            <a:xfrm>
              <a:off x="5979214" y="1656099"/>
              <a:ext cx="2844731" cy="819296"/>
              <a:chOff x="8891770" y="3320529"/>
              <a:chExt cx="2844731" cy="819296"/>
            </a:xfrm>
          </p:grpSpPr>
          <p:sp>
            <p:nvSpPr>
              <p:cNvPr id="18" name="Rectángulo: esquinas redondeadas 17">
                <a:extLst>
                  <a:ext uri="{FF2B5EF4-FFF2-40B4-BE49-F238E27FC236}">
                    <a16:creationId xmlns:a16="http://schemas.microsoft.com/office/drawing/2014/main" id="{B8FF33D4-35FB-350F-9B54-0500436B0E89}"/>
                  </a:ext>
                </a:extLst>
              </p:cNvPr>
              <p:cNvSpPr/>
              <p:nvPr/>
            </p:nvSpPr>
            <p:spPr>
              <a:xfrm>
                <a:off x="8891771" y="3320529"/>
                <a:ext cx="2844730" cy="524113"/>
              </a:xfrm>
              <a:prstGeom prst="round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9CC3AEB1-C51D-84D7-D3A2-5290691DD58F}"/>
                  </a:ext>
                </a:extLst>
              </p:cNvPr>
              <p:cNvSpPr txBox="1"/>
              <p:nvPr/>
            </p:nvSpPr>
            <p:spPr>
              <a:xfrm>
                <a:off x="8891770" y="3431939"/>
                <a:ext cx="2844731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1000"/>
                  </a:spcBef>
                  <a:spcAft>
                    <a:spcPts val="1000"/>
                  </a:spcAft>
                </a:pPr>
                <a:r>
                  <a:rPr lang="es-419" sz="2000" b="1" dirty="0" err="1">
                    <a:solidFill>
                      <a:schemeClr val="bg1"/>
                    </a:solidFill>
                    <a:latin typeface="Blinker ExtraBold" panose="02000000000000000000" pitchFamily="2" charset="0"/>
                  </a:rPr>
                  <a:t>CubeSat</a:t>
                </a:r>
                <a:r>
                  <a:rPr lang="es-419" sz="2000" b="1" dirty="0">
                    <a:solidFill>
                      <a:schemeClr val="bg1"/>
                    </a:solidFill>
                    <a:latin typeface="Blinker ExtraBold" panose="02000000000000000000" pitchFamily="2" charset="0"/>
                  </a:rPr>
                  <a:t> </a:t>
                </a:r>
                <a:r>
                  <a:rPr lang="es-419" sz="2000" b="1" dirty="0" err="1">
                    <a:solidFill>
                      <a:schemeClr val="bg1"/>
                    </a:solidFill>
                    <a:latin typeface="Blinker ExtraBold" panose="02000000000000000000" pitchFamily="2" charset="0"/>
                  </a:rPr>
                  <a:t>Launch</a:t>
                </a:r>
                <a:r>
                  <a:rPr lang="es-419" sz="2000" b="1" dirty="0">
                    <a:solidFill>
                      <a:schemeClr val="bg1"/>
                    </a:solidFill>
                    <a:latin typeface="Blinker ExtraBold" panose="02000000000000000000" pitchFamily="2" charset="0"/>
                  </a:rPr>
                  <a:t> </a:t>
                </a:r>
                <a:r>
                  <a:rPr lang="es-419" sz="2000" b="1" dirty="0" err="1">
                    <a:solidFill>
                      <a:schemeClr val="bg1"/>
                    </a:solidFill>
                    <a:latin typeface="Blinker ExtraBold" panose="02000000000000000000" pitchFamily="2" charset="0"/>
                  </a:rPr>
                  <a:t>Initiative</a:t>
                </a:r>
                <a:endParaRPr lang="es-419" sz="2000" b="1" dirty="0">
                  <a:solidFill>
                    <a:schemeClr val="bg1"/>
                  </a:solidFill>
                  <a:latin typeface="Blinker ExtraBold" panose="02000000000000000000" pitchFamily="2" charset="0"/>
                </a:endParaRPr>
              </a:p>
            </p:txBody>
          </p:sp>
        </p:grp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9C548CAF-9207-CF75-0373-A973D6ABD4C2}"/>
                </a:ext>
              </a:extLst>
            </p:cNvPr>
            <p:cNvSpPr txBox="1"/>
            <p:nvPr/>
          </p:nvSpPr>
          <p:spPr>
            <a:xfrm>
              <a:off x="5979214" y="2245873"/>
              <a:ext cx="2844731" cy="1985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300"/>
                </a:spcBef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Oportunidades de vuelo a </a:t>
              </a:r>
              <a:r>
                <a:rPr lang="es-419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CubeSats</a:t>
              </a:r>
              <a:r>
                <a:rPr lang="es-419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 calificados</a:t>
              </a:r>
              <a:endParaRPr lang="es-419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Bold" panose="02000000000000000000" pitchFamily="2" charset="0"/>
              </a:endParaRPr>
            </a:p>
            <a:p>
              <a:pPr marL="285750" indent="-285750">
                <a:spcBef>
                  <a:spcPts val="300"/>
                </a:spcBef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419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CubeSats</a:t>
              </a:r>
              <a:r>
                <a:rPr lang="es-419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 como carga útil auxiliar en lanzamientos con espacio extra</a:t>
              </a:r>
            </a:p>
            <a:p>
              <a:pPr marL="285750" indent="-285750">
                <a:spcBef>
                  <a:spcPts val="300"/>
                </a:spcBef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419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CubeSats</a:t>
              </a:r>
              <a:r>
                <a:rPr lang="es-419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 desplegados de la estación espacial internacional</a:t>
              </a:r>
            </a:p>
            <a:p>
              <a:pPr marL="285750" indent="-285750">
                <a:spcBef>
                  <a:spcPts val="300"/>
                </a:spcBef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419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NASA cubre costos de lanzamiento a cambio de un reporte de los resultados recopilados</a:t>
              </a:r>
            </a:p>
          </p:txBody>
        </p:sp>
      </p:grpSp>
      <p:sp>
        <p:nvSpPr>
          <p:cNvPr id="24" name="CuadroTexto 23">
            <a:extLst>
              <a:ext uri="{FF2B5EF4-FFF2-40B4-BE49-F238E27FC236}">
                <a16:creationId xmlns:a16="http://schemas.microsoft.com/office/drawing/2014/main" id="{839512C2-119B-32E5-FB17-8BD049727CD0}"/>
              </a:ext>
            </a:extLst>
          </p:cNvPr>
          <p:cNvSpPr txBox="1"/>
          <p:nvPr/>
        </p:nvSpPr>
        <p:spPr>
          <a:xfrm>
            <a:off x="4011179" y="5856065"/>
            <a:ext cx="48841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latin typeface="Blinker ExtraLight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s-MX" sz="900" b="1" dirty="0"/>
              <a:t>*</a:t>
            </a:r>
            <a:r>
              <a:rPr lang="es-MX" sz="900" b="1" dirty="0" err="1"/>
              <a:t>CubeSat</a:t>
            </a:r>
            <a:r>
              <a:rPr lang="es-MX" sz="900" b="1" dirty="0"/>
              <a:t> </a:t>
            </a:r>
            <a:r>
              <a:rPr lang="es-MX" sz="900" b="1" dirty="0" err="1"/>
              <a:t>Launch</a:t>
            </a:r>
            <a:r>
              <a:rPr lang="es-MX" sz="900" b="1" dirty="0"/>
              <a:t> </a:t>
            </a:r>
            <a:r>
              <a:rPr lang="es-MX" sz="900" b="1" dirty="0" err="1"/>
              <a:t>Initiative</a:t>
            </a:r>
            <a:r>
              <a:rPr lang="es-MX" sz="900" b="1" dirty="0"/>
              <a:t>, </a:t>
            </a:r>
            <a:r>
              <a:rPr lang="es-MX" sz="900" b="1" dirty="0">
                <a:hlinkClick r:id="rId4"/>
              </a:rPr>
              <a:t>https://www.nasa.gov/directorates/heo/home/CubeSats_initiative</a:t>
            </a:r>
            <a:endParaRPr lang="es-MX" sz="900" b="1" dirty="0"/>
          </a:p>
        </p:txBody>
      </p:sp>
    </p:spTree>
    <p:extLst>
      <p:ext uri="{BB962C8B-B14F-4D97-AF65-F5344CB8AC3E}">
        <p14:creationId xmlns:p14="http://schemas.microsoft.com/office/powerpoint/2010/main" val="1920931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263F649-65E9-190D-AEAD-266EBA90D86A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Materiales 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921607DC-AEE4-3D86-4A99-F48CB3620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612" y="1165087"/>
            <a:ext cx="7900776" cy="511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24583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90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CSLI NASA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839512C2-119B-32E5-FB17-8BD049727CD0}"/>
              </a:ext>
            </a:extLst>
          </p:cNvPr>
          <p:cNvSpPr txBox="1"/>
          <p:nvPr/>
        </p:nvSpPr>
        <p:spPr>
          <a:xfrm>
            <a:off x="4011179" y="5856065"/>
            <a:ext cx="4884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latin typeface="Blinker ExtraLight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s-MX" sz="900" b="1" dirty="0"/>
              <a:t>*</a:t>
            </a:r>
            <a:r>
              <a:rPr lang="es-MX" sz="900" b="1" dirty="0" err="1"/>
              <a:t>CubeSat</a:t>
            </a:r>
            <a:r>
              <a:rPr lang="es-MX" sz="900" b="1" dirty="0"/>
              <a:t> 101 Basic </a:t>
            </a:r>
            <a:r>
              <a:rPr lang="es-MX" sz="900" b="1" dirty="0" err="1"/>
              <a:t>Concepts</a:t>
            </a:r>
            <a:r>
              <a:rPr lang="es-MX" sz="900" b="1" dirty="0"/>
              <a:t> and </a:t>
            </a:r>
            <a:r>
              <a:rPr lang="es-MX" sz="900" b="1" dirty="0" err="1"/>
              <a:t>Processes</a:t>
            </a:r>
            <a:r>
              <a:rPr lang="es-MX" sz="900" b="1" dirty="0"/>
              <a:t> </a:t>
            </a:r>
            <a:r>
              <a:rPr lang="es-MX" sz="900" b="1" dirty="0" err="1"/>
              <a:t>for</a:t>
            </a:r>
            <a:r>
              <a:rPr lang="es-MX" sz="900" b="1" dirty="0"/>
              <a:t> </a:t>
            </a:r>
            <a:r>
              <a:rPr lang="es-MX" sz="900" b="1" dirty="0" err="1"/>
              <a:t>First</a:t>
            </a:r>
            <a:r>
              <a:rPr lang="es-MX" sz="900" b="1" dirty="0"/>
              <a:t>-Time </a:t>
            </a:r>
            <a:r>
              <a:rPr lang="es-MX" sz="900" b="1" dirty="0" err="1"/>
              <a:t>CubeSat</a:t>
            </a:r>
            <a:r>
              <a:rPr lang="es-MX" sz="900" b="1" dirty="0"/>
              <a:t> </a:t>
            </a:r>
            <a:r>
              <a:rPr lang="es-MX" sz="900" b="1" dirty="0" err="1"/>
              <a:t>Developers</a:t>
            </a:r>
            <a:r>
              <a:rPr lang="es-MX" sz="900" b="1" dirty="0"/>
              <a:t>, NASA </a:t>
            </a:r>
            <a:r>
              <a:rPr lang="es-MX" sz="900" b="1" dirty="0" err="1"/>
              <a:t>CubeSat</a:t>
            </a:r>
            <a:r>
              <a:rPr lang="es-MX" sz="900" b="1" dirty="0"/>
              <a:t> </a:t>
            </a:r>
            <a:r>
              <a:rPr lang="es-MX" sz="900" b="1" dirty="0" err="1"/>
              <a:t>Launch</a:t>
            </a:r>
            <a:r>
              <a:rPr lang="es-MX" sz="900" b="1" dirty="0"/>
              <a:t> </a:t>
            </a:r>
            <a:r>
              <a:rPr lang="es-MX" sz="900" b="1" dirty="0" err="1"/>
              <a:t>Initiative</a:t>
            </a:r>
            <a:r>
              <a:rPr lang="es-MX" sz="900" b="1" dirty="0"/>
              <a:t>, </a:t>
            </a:r>
            <a:r>
              <a:rPr lang="es-MX" sz="900" b="1" dirty="0" err="1"/>
              <a:t>October</a:t>
            </a:r>
            <a:r>
              <a:rPr lang="es-MX" sz="900" b="1" dirty="0"/>
              <a:t> 2017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DAA3D10-030B-35AF-1E0F-6A259C27D1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774"/>
          <a:stretch/>
        </p:blipFill>
        <p:spPr>
          <a:xfrm>
            <a:off x="1661655" y="1195567"/>
            <a:ext cx="9091226" cy="461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88871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Agencia Espacial Mexicana - Wikipedia, la enciclopedia libre">
            <a:extLst>
              <a:ext uri="{FF2B5EF4-FFF2-40B4-BE49-F238E27FC236}">
                <a16:creationId xmlns:a16="http://schemas.microsoft.com/office/drawing/2014/main" id="{229665D1-3F27-8854-6F7F-66632F552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853" y="5182000"/>
            <a:ext cx="1683516" cy="1353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91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AEM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D8EBF16-00EE-56C0-BED8-DA920C1B69C8}"/>
              </a:ext>
            </a:extLst>
          </p:cNvPr>
          <p:cNvSpPr txBox="1"/>
          <p:nvPr/>
        </p:nvSpPr>
        <p:spPr>
          <a:xfrm>
            <a:off x="701432" y="1286767"/>
            <a:ext cx="1101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Bold" panose="02000000000000000000" pitchFamily="2" charset="0"/>
              </a:rPr>
              <a:t>Maestro Carlos Duarte Muñoz, Coordinador general d</a:t>
            </a:r>
            <a:r>
              <a:rPr lang="es-MX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Bold" panose="02000000000000000000" pitchFamily="2" charset="0"/>
              </a:rPr>
              <a:t>e formación de capital humano en el sector espacial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C623C420-BF57-9165-F760-EC09BB9E40CC}"/>
              </a:ext>
            </a:extLst>
          </p:cNvPr>
          <p:cNvGrpSpPr/>
          <p:nvPr/>
        </p:nvGrpSpPr>
        <p:grpSpPr>
          <a:xfrm>
            <a:off x="2248986" y="1840360"/>
            <a:ext cx="8987064" cy="4298613"/>
            <a:chOff x="1763529" y="1719588"/>
            <a:chExt cx="8987064" cy="4298613"/>
          </a:xfrm>
        </p:grpSpPr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6400C6F4-A9BC-466E-0624-C411C20977F0}"/>
                </a:ext>
              </a:extLst>
            </p:cNvPr>
            <p:cNvSpPr txBox="1"/>
            <p:nvPr/>
          </p:nvSpPr>
          <p:spPr>
            <a:xfrm>
              <a:off x="1763529" y="1719588"/>
              <a:ext cx="6622775" cy="42986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  <a:spcAft>
                  <a:spcPts val="600"/>
                </a:spcAft>
              </a:pPr>
              <a:endParaRPr lang="es-419" b="1" dirty="0">
                <a:latin typeface="Blinker ExtraLight" panose="02000000000000000000" pitchFamily="2" charset="0"/>
              </a:endParaRPr>
            </a:p>
            <a:p>
              <a:pPr>
                <a:spcBef>
                  <a:spcPts val="600"/>
                </a:spcBef>
                <a:spcAft>
                  <a:spcPts val="600"/>
                </a:spcAft>
              </a:pPr>
              <a:endParaRPr lang="es-419" b="1" dirty="0">
                <a:latin typeface="Blinker ExtraLight" panose="02000000000000000000" pitchFamily="2" charset="0"/>
              </a:endParaRPr>
            </a:p>
            <a:p>
              <a:pPr marL="285750" indent="-28575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MX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Define tu misión</a:t>
              </a:r>
            </a:p>
            <a:p>
              <a:pPr marL="285750" indent="-28575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MX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Conforma tu equipo</a:t>
              </a:r>
            </a:p>
            <a:p>
              <a:pPr marL="285750" indent="-28575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MX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Desarrolla un plan</a:t>
              </a:r>
            </a:p>
            <a:p>
              <a:pPr marL="285750" indent="-28575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MX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No reinventes la rueda</a:t>
              </a:r>
            </a:p>
            <a:p>
              <a:pPr marL="285750" indent="-28575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MX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No dejes el lanzamiento para el final</a:t>
              </a:r>
            </a:p>
            <a:p>
              <a:pPr marL="285750" indent="-28575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MX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Prueba todo el tiempo</a:t>
              </a:r>
            </a:p>
            <a:p>
              <a:pPr>
                <a:spcBef>
                  <a:spcPts val="600"/>
                </a:spcBef>
                <a:spcAft>
                  <a:spcPts val="600"/>
                </a:spcAft>
              </a:pPr>
              <a:endParaRPr lang="es-MX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Light" panose="02000000000000000000" pitchFamily="2" charset="0"/>
              </a:endParaRPr>
            </a:p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endParaRPr lang="es-419" b="1" dirty="0">
                <a:latin typeface="Blinker ExtraLight" panose="02000000000000000000" pitchFamily="2" charset="0"/>
              </a:endParaRPr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2A9D7AAA-4698-6621-FC6C-F43215876A13}"/>
                </a:ext>
              </a:extLst>
            </p:cNvPr>
            <p:cNvSpPr txBox="1"/>
            <p:nvPr/>
          </p:nvSpPr>
          <p:spPr>
            <a:xfrm>
              <a:off x="6003534" y="2688058"/>
              <a:ext cx="4747059" cy="28520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MX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Administra los riesgos de la misión</a:t>
              </a:r>
            </a:p>
            <a:p>
              <a:pPr marL="285750" indent="-28575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MX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Adhiérete a normas</a:t>
              </a:r>
            </a:p>
            <a:p>
              <a:pPr marL="285750" indent="-28575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MX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Pon especial atención al desarrollo de software</a:t>
              </a:r>
            </a:p>
            <a:p>
              <a:pPr marL="285750" indent="-28575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MX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Usa plataformas de TI</a:t>
              </a:r>
            </a:p>
            <a:p>
              <a:pPr marL="285750" indent="-28575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MX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linker ExtraLight" panose="02000000000000000000" pitchFamily="2" charset="0"/>
                </a:rPr>
                <a:t>No olvides la regulación</a:t>
              </a:r>
            </a:p>
            <a:p>
              <a:pPr marL="285750" indent="-285750"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</a:pPr>
              <a:endParaRPr lang="es-419" b="1" dirty="0">
                <a:latin typeface="Blinker ExtraLight" panose="02000000000000000000" pitchFamily="2" charset="0"/>
              </a:endParaRP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BEF57E3-6E98-57F4-4B6D-3DF74A60046E}"/>
              </a:ext>
            </a:extLst>
          </p:cNvPr>
          <p:cNvSpPr txBox="1"/>
          <p:nvPr/>
        </p:nvSpPr>
        <p:spPr>
          <a:xfrm>
            <a:off x="3492514" y="5833535"/>
            <a:ext cx="4884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latin typeface="Blinker ExtraLight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s-MX" sz="900" b="1" dirty="0"/>
              <a:t>*Mejores prácticas para el desarrollo de misiones </a:t>
            </a:r>
            <a:r>
              <a:rPr lang="es-MX" sz="900" b="1" dirty="0" err="1"/>
              <a:t>CubeSats</a:t>
            </a:r>
            <a:r>
              <a:rPr lang="es-MX" sz="900" b="1" dirty="0"/>
              <a:t> universitarias, </a:t>
            </a:r>
            <a:r>
              <a:rPr lang="es-MX" sz="900" b="1" dirty="0">
                <a:hlinkClick r:id="rId4"/>
              </a:rPr>
              <a:t>https://haciaelespacio.aem.gob.mx/revistadigital/articul.php?interior=1276</a:t>
            </a:r>
            <a:endParaRPr lang="es-MX" sz="900" b="1" dirty="0"/>
          </a:p>
        </p:txBody>
      </p:sp>
      <p:pic>
        <p:nvPicPr>
          <p:cNvPr id="14" name="Picture 2" descr="Agencia Espacial Mexicana - Wikipedia, la enciclopedia libre">
            <a:extLst>
              <a:ext uri="{FF2B5EF4-FFF2-40B4-BE49-F238E27FC236}">
                <a16:creationId xmlns:a16="http://schemas.microsoft.com/office/drawing/2014/main" id="{721D7B0F-F361-06F5-F83A-F6894478C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759" y="5182000"/>
            <a:ext cx="1683516" cy="1353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A828D82E-3CF7-4994-0729-F947E873C37B}"/>
              </a:ext>
            </a:extLst>
          </p:cNvPr>
          <p:cNvSpPr txBox="1"/>
          <p:nvPr/>
        </p:nvSpPr>
        <p:spPr>
          <a:xfrm>
            <a:off x="399544" y="2011636"/>
            <a:ext cx="1179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419" b="1" dirty="0">
                <a:latin typeface="Blinker ExtraLight" panose="02000000000000000000" pitchFamily="2" charset="0"/>
              </a:rPr>
              <a:t>Recomendaciones para tu misión </a:t>
            </a:r>
            <a:r>
              <a:rPr lang="es-419" b="1" dirty="0" err="1">
                <a:latin typeface="Blinker ExtraLight" panose="02000000000000000000" pitchFamily="2" charset="0"/>
              </a:rPr>
              <a:t>CubeSat</a:t>
            </a:r>
            <a:r>
              <a:rPr lang="es-419" b="1" dirty="0">
                <a:latin typeface="Blinker ExtraLight" panose="02000000000000000000" pitchFamily="2" charset="0"/>
              </a:rPr>
              <a:t> universitaria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7020074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Despliegue desde Estación Internacional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D8EBF16-00EE-56C0-BED8-DA920C1B69C8}"/>
              </a:ext>
            </a:extLst>
          </p:cNvPr>
          <p:cNvSpPr txBox="1"/>
          <p:nvPr/>
        </p:nvSpPr>
        <p:spPr>
          <a:xfrm>
            <a:off x="9811477" y="2897549"/>
            <a:ext cx="215609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419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Bold" panose="02000000000000000000" pitchFamily="2" charset="0"/>
              </a:rPr>
              <a:t>Dos </a:t>
            </a:r>
            <a:r>
              <a:rPr lang="es-419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Bold" panose="02000000000000000000" pitchFamily="2" charset="0"/>
              </a:rPr>
              <a:t>CubeSat</a:t>
            </a:r>
            <a:r>
              <a:rPr lang="es-419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Bold" panose="02000000000000000000" pitchFamily="2" charset="0"/>
              </a:rPr>
              <a:t> de la ESA</a:t>
            </a:r>
          </a:p>
          <a:p>
            <a:pPr algn="ctr"/>
            <a:endParaRPr lang="es-419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ExtraBold" panose="02000000000000000000" pitchFamily="2" charset="0"/>
            </a:endParaRPr>
          </a:p>
          <a:p>
            <a:pPr algn="ctr"/>
            <a:r>
              <a:rPr lang="es-419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Bold" panose="02000000000000000000" pitchFamily="2" charset="0"/>
              </a:rPr>
              <a:t>AAUSAT5</a:t>
            </a:r>
          </a:p>
          <a:p>
            <a:pPr algn="ctr"/>
            <a:r>
              <a:rPr lang="es-419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inker ExtraBold" panose="02000000000000000000" pitchFamily="2" charset="0"/>
              </a:rPr>
              <a:t>GOMX-3</a:t>
            </a:r>
            <a:endParaRPr lang="es-MX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inker ExtraBold" panose="02000000000000000000" pitchFamily="2" charset="0"/>
            </a:endParaRPr>
          </a:p>
        </p:txBody>
      </p:sp>
      <p:pic>
        <p:nvPicPr>
          <p:cNvPr id="6" name="y2mate.com - ESA CubeSats deployed from the ISS_1080p">
            <a:hlinkClick r:id="" action="ppaction://media"/>
            <a:extLst>
              <a:ext uri="{FF2B5EF4-FFF2-40B4-BE49-F238E27FC236}">
                <a16:creationId xmlns:a16="http://schemas.microsoft.com/office/drawing/2014/main" id="{0BA8D8F6-6E0E-652F-F390-F7EB425350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2060" y="1226045"/>
            <a:ext cx="9086900" cy="511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11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93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UAZ-UNAM</a:t>
            </a:r>
          </a:p>
        </p:txBody>
      </p:sp>
      <p:pic>
        <p:nvPicPr>
          <p:cNvPr id="2056" name="Picture 8" descr="Imagen">
            <a:extLst>
              <a:ext uri="{FF2B5EF4-FFF2-40B4-BE49-F238E27FC236}">
                <a16:creationId xmlns:a16="http://schemas.microsoft.com/office/drawing/2014/main" id="{0506F899-3F78-6032-EAF7-9881CD912B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9" b="13756"/>
          <a:stretch/>
        </p:blipFill>
        <p:spPr bwMode="auto">
          <a:xfrm>
            <a:off x="3692182" y="2433768"/>
            <a:ext cx="2571750" cy="2789692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n">
            <a:extLst>
              <a:ext uri="{FF2B5EF4-FFF2-40B4-BE49-F238E27FC236}">
                <a16:creationId xmlns:a16="http://schemas.microsoft.com/office/drawing/2014/main" id="{DDB41D4B-9644-DF1A-093B-2CB837DBCD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13" b="7315"/>
          <a:stretch/>
        </p:blipFill>
        <p:spPr bwMode="auto">
          <a:xfrm>
            <a:off x="6621162" y="2433768"/>
            <a:ext cx="2503575" cy="2789692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n">
            <a:extLst>
              <a:ext uri="{FF2B5EF4-FFF2-40B4-BE49-F238E27FC236}">
                <a16:creationId xmlns:a16="http://schemas.microsoft.com/office/drawing/2014/main" id="{69AF560F-DE67-D7A7-977E-B2C6F9F6B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56" y="1319802"/>
            <a:ext cx="2508813" cy="501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Imagen">
            <a:extLst>
              <a:ext uri="{FF2B5EF4-FFF2-40B4-BE49-F238E27FC236}">
                <a16:creationId xmlns:a16="http://schemas.microsoft.com/office/drawing/2014/main" id="{F09CCADB-D44B-7D96-CDDF-2A092D3A8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1967" y="2433768"/>
            <a:ext cx="2092269" cy="2789692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320463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UAZ-UNAM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3E2D4D2-AA71-9343-3A32-4B25A99BD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832" y="3684122"/>
            <a:ext cx="3373332" cy="2529999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8EDA130-2108-87F1-C40A-8737F47FD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975" y="3684122"/>
            <a:ext cx="3373332" cy="2529999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F4A2002-C221-C601-046F-3DDE6EE6CB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3" r="15172"/>
          <a:stretch/>
        </p:blipFill>
        <p:spPr bwMode="auto">
          <a:xfrm>
            <a:off x="8627118" y="3684122"/>
            <a:ext cx="3171463" cy="2532359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n">
            <a:extLst>
              <a:ext uri="{FF2B5EF4-FFF2-40B4-BE49-F238E27FC236}">
                <a16:creationId xmlns:a16="http://schemas.microsoft.com/office/drawing/2014/main" id="{16EE7C29-70A8-BD1E-8F78-D487CA91F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832" y="1122793"/>
            <a:ext cx="3279768" cy="2459826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Imagen">
            <a:extLst>
              <a:ext uri="{FF2B5EF4-FFF2-40B4-BE49-F238E27FC236}">
                <a16:creationId xmlns:a16="http://schemas.microsoft.com/office/drawing/2014/main" id="{D8C2440F-6F9B-564C-4EB5-6D82070275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702" y="1176258"/>
            <a:ext cx="1824821" cy="2433094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Imagen">
            <a:extLst>
              <a:ext uri="{FF2B5EF4-FFF2-40B4-BE49-F238E27FC236}">
                <a16:creationId xmlns:a16="http://schemas.microsoft.com/office/drawing/2014/main" id="{80598631-ED60-3A1B-73F8-C85FB3232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975" y="1122794"/>
            <a:ext cx="3279768" cy="2459826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98810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95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UAZ-UNAM</a:t>
            </a:r>
          </a:p>
        </p:txBody>
      </p:sp>
      <p:pic>
        <p:nvPicPr>
          <p:cNvPr id="6" name="Lanzamiento UAZ-UNAM">
            <a:hlinkClick r:id="" action="ppaction://media"/>
            <a:extLst>
              <a:ext uri="{FF2B5EF4-FFF2-40B4-BE49-F238E27FC236}">
                <a16:creationId xmlns:a16="http://schemas.microsoft.com/office/drawing/2014/main" id="{8C5C50CC-AA1E-C1D5-91D9-B356EA84F1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5672" y="2242522"/>
            <a:ext cx="5562105" cy="3128684"/>
          </a:xfrm>
          <a:prstGeom prst="rect">
            <a:avLst/>
          </a:prstGeom>
        </p:spPr>
      </p:pic>
      <p:pic>
        <p:nvPicPr>
          <p:cNvPr id="8" name="Lanzamiento UAZ-UNAM 2">
            <a:hlinkClick r:id="" action="ppaction://media"/>
            <a:extLst>
              <a:ext uri="{FF2B5EF4-FFF2-40B4-BE49-F238E27FC236}">
                <a16:creationId xmlns:a16="http://schemas.microsoft.com/office/drawing/2014/main" id="{6EE0455C-7987-2D5E-67C0-E337F24B613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98981" y="2242522"/>
            <a:ext cx="5527703" cy="3128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16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8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36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96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UAZ-UNAM</a:t>
            </a:r>
          </a:p>
        </p:txBody>
      </p:sp>
      <p:pic>
        <p:nvPicPr>
          <p:cNvPr id="14338" name="Picture 2" descr="Imagen">
            <a:extLst>
              <a:ext uri="{FF2B5EF4-FFF2-40B4-BE49-F238E27FC236}">
                <a16:creationId xmlns:a16="http://schemas.microsoft.com/office/drawing/2014/main" id="{57411F5F-048C-B128-D48D-A913E11E5D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2077" y="1881551"/>
            <a:ext cx="4860727" cy="364554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Imagen">
            <a:extLst>
              <a:ext uri="{FF2B5EF4-FFF2-40B4-BE49-F238E27FC236}">
                <a16:creationId xmlns:a16="http://schemas.microsoft.com/office/drawing/2014/main" id="{E30E3A26-B063-EB92-815F-DD5395B0E9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650" y="1880296"/>
            <a:ext cx="4862400" cy="36468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91977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97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Misión </a:t>
            </a:r>
            <a:r>
              <a:rPr lang="es-419" sz="4000" b="1" dirty="0" err="1">
                <a:latin typeface="Blinker" panose="02000000000000000000" pitchFamily="2" charset="0"/>
              </a:rPr>
              <a:t>CubeSat</a:t>
            </a:r>
            <a:r>
              <a:rPr lang="es-419" sz="4000" b="1" dirty="0">
                <a:latin typeface="Blinker" panose="02000000000000000000" pitchFamily="2" charset="0"/>
              </a:rPr>
              <a:t>	</a:t>
            </a:r>
            <a:r>
              <a:rPr lang="es-419" sz="3200" i="1" dirty="0">
                <a:latin typeface="Blinker" panose="02000000000000000000" pitchFamily="2" charset="0"/>
              </a:rPr>
              <a:t>UAZ-UNAM</a:t>
            </a:r>
          </a:p>
        </p:txBody>
      </p:sp>
      <p:pic>
        <p:nvPicPr>
          <p:cNvPr id="15362" name="Picture 2" descr="Imagen">
            <a:extLst>
              <a:ext uri="{FF2B5EF4-FFF2-40B4-BE49-F238E27FC236}">
                <a16:creationId xmlns:a16="http://schemas.microsoft.com/office/drawing/2014/main" id="{D44EC7B5-738F-2858-5641-080D02F3B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861" y="1195566"/>
            <a:ext cx="6986277" cy="5239707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14356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E60DC06-398B-650A-0A49-EFB20AF80721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51748A"/>
          </a:solidFill>
          <a:ln>
            <a:solidFill>
              <a:srgbClr val="5174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98787C0-95BC-55D4-1246-E457881954B6}"/>
              </a:ext>
            </a:extLst>
          </p:cNvPr>
          <p:cNvSpPr/>
          <p:nvPr/>
        </p:nvSpPr>
        <p:spPr>
          <a:xfrm>
            <a:off x="-1" y="4097438"/>
            <a:ext cx="12182475" cy="2760562"/>
          </a:xfrm>
          <a:prstGeom prst="rect">
            <a:avLst/>
          </a:prstGeom>
          <a:solidFill>
            <a:srgbClr val="445D73"/>
          </a:solidFill>
          <a:ln>
            <a:solidFill>
              <a:srgbClr val="445D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5EAEDB-B6EF-C7E1-3114-6BF7403F128D}"/>
              </a:ext>
            </a:extLst>
          </p:cNvPr>
          <p:cNvSpPr txBox="1"/>
          <p:nvPr/>
        </p:nvSpPr>
        <p:spPr>
          <a:xfrm>
            <a:off x="399543" y="1203654"/>
            <a:ext cx="113929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4800" b="1" dirty="0">
                <a:solidFill>
                  <a:schemeClr val="bg1"/>
                </a:solidFill>
                <a:latin typeface="Blinker Light" panose="02000000000000000000" pitchFamily="2" charset="0"/>
              </a:rPr>
              <a:t>Modo Misión</a:t>
            </a:r>
            <a:endParaRPr lang="es-MX" sz="4800" b="1" dirty="0">
              <a:solidFill>
                <a:schemeClr val="bg1"/>
              </a:solidFill>
              <a:latin typeface="Blinker Light" panose="020000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17C3B80-E51E-AB0A-5922-FE89E0353EAB}"/>
              </a:ext>
            </a:extLst>
          </p:cNvPr>
          <p:cNvSpPr txBox="1"/>
          <p:nvPr/>
        </p:nvSpPr>
        <p:spPr>
          <a:xfrm>
            <a:off x="4848266" y="2194582"/>
            <a:ext cx="2485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2800" b="1" dirty="0">
                <a:solidFill>
                  <a:srgbClr val="45A0D6"/>
                </a:solidFill>
                <a:latin typeface="Blinker Light" panose="02000000000000000000" pitchFamily="2" charset="0"/>
              </a:rPr>
              <a:t>CUBOZAT </a:t>
            </a:r>
            <a:r>
              <a:rPr lang="es-419" sz="2800" b="1" dirty="0">
                <a:solidFill>
                  <a:schemeClr val="bg1"/>
                </a:solidFill>
                <a:latin typeface="Blinker Light" panose="02000000000000000000" pitchFamily="2" charset="0"/>
              </a:rPr>
              <a:t>v1.0</a:t>
            </a:r>
            <a:endParaRPr lang="es-MX" sz="2800" b="1" dirty="0">
              <a:solidFill>
                <a:schemeClr val="bg1"/>
              </a:solidFill>
              <a:latin typeface="Blinker Light" panose="02000000000000000000" pitchFamily="2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6EC0865-CD4B-BA7E-C9DF-D24C195183BE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52B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54B2EB9-0146-0ECE-C5C4-16EE1B389D1C}"/>
              </a:ext>
            </a:extLst>
          </p:cNvPr>
          <p:cNvSpPr/>
          <p:nvPr/>
        </p:nvSpPr>
        <p:spPr>
          <a:xfrm>
            <a:off x="11804032" y="2"/>
            <a:ext cx="399543" cy="6857998"/>
          </a:xfrm>
          <a:prstGeom prst="rect">
            <a:avLst/>
          </a:prstGeom>
          <a:solidFill>
            <a:srgbClr val="52B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C6B9BC0-92BD-5507-1950-BA46BB8B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18" y="3067046"/>
            <a:ext cx="11493906" cy="306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35944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7E4CFBB-550C-FD80-25E6-CF978940632C}"/>
              </a:ext>
            </a:extLst>
          </p:cNvPr>
          <p:cNvSpPr/>
          <p:nvPr/>
        </p:nvSpPr>
        <p:spPr>
          <a:xfrm>
            <a:off x="11378937" y="6356350"/>
            <a:ext cx="447747" cy="365125"/>
          </a:xfrm>
          <a:prstGeom prst="rect">
            <a:avLst/>
          </a:prstGeom>
          <a:solidFill>
            <a:srgbClr val="52B8C7"/>
          </a:solidFill>
          <a:ln>
            <a:solidFill>
              <a:srgbClr val="52B8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89B35F-72D4-BA77-A592-8473495D1E30}"/>
              </a:ext>
            </a:extLst>
          </p:cNvPr>
          <p:cNvSpPr txBox="1"/>
          <p:nvPr/>
        </p:nvSpPr>
        <p:spPr>
          <a:xfrm>
            <a:off x="562060" y="182880"/>
            <a:ext cx="4710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Contenido</a:t>
            </a:r>
            <a:endParaRPr lang="es-MX" sz="4000" b="1" dirty="0">
              <a:latin typeface="Blinker" panose="02000000000000000000" pitchFamily="2" charset="0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C0E04EB-388C-D9F2-8DDD-201A88FA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Febrero 2023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F6ACE471-A76D-B19E-BD40-6152EE99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6050" y="6337427"/>
            <a:ext cx="731520" cy="39624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80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99</a:t>
            </a:fld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3A7FF7-3736-4F23-E05D-5FDB0A9B4F40}"/>
              </a:ext>
            </a:extLst>
          </p:cNvPr>
          <p:cNvSpPr/>
          <p:nvPr/>
        </p:nvSpPr>
        <p:spPr>
          <a:xfrm>
            <a:off x="0" y="1"/>
            <a:ext cx="12192000" cy="1088886"/>
          </a:xfrm>
          <a:prstGeom prst="rect">
            <a:avLst/>
          </a:prstGeom>
          <a:solidFill>
            <a:srgbClr val="F7F8FA"/>
          </a:solidFill>
          <a:ln>
            <a:solidFill>
              <a:srgbClr val="F7F8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2783B85-9453-6F17-6FEC-C741EDAFFC6A}"/>
              </a:ext>
            </a:extLst>
          </p:cNvPr>
          <p:cNvSpPr/>
          <p:nvPr/>
        </p:nvSpPr>
        <p:spPr>
          <a:xfrm>
            <a:off x="0" y="0"/>
            <a:ext cx="399543" cy="6857998"/>
          </a:xfrm>
          <a:prstGeom prst="rect">
            <a:avLst/>
          </a:prstGeom>
          <a:solidFill>
            <a:srgbClr val="E2E5EA"/>
          </a:solidFill>
          <a:ln>
            <a:solidFill>
              <a:srgbClr val="E2E5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5A5E292-9122-40C1-15BD-ADEF64DA3EB9}"/>
              </a:ext>
            </a:extLst>
          </p:cNvPr>
          <p:cNvSpPr/>
          <p:nvPr/>
        </p:nvSpPr>
        <p:spPr>
          <a:xfrm>
            <a:off x="0" y="-1"/>
            <a:ext cx="399543" cy="1088887"/>
          </a:xfrm>
          <a:prstGeom prst="rect">
            <a:avLst/>
          </a:prstGeom>
          <a:solidFill>
            <a:srgbClr val="DBE0E4"/>
          </a:solidFill>
          <a:ln>
            <a:solidFill>
              <a:srgbClr val="DBE0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8759CEB-ADBE-F69B-F403-3316E8FBE910}"/>
              </a:ext>
            </a:extLst>
          </p:cNvPr>
          <p:cNvSpPr txBox="1"/>
          <p:nvPr/>
        </p:nvSpPr>
        <p:spPr>
          <a:xfrm>
            <a:off x="714460" y="335280"/>
            <a:ext cx="11477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000" b="1" dirty="0">
                <a:latin typeface="Blinker" panose="02000000000000000000" pitchFamily="2" charset="0"/>
              </a:rPr>
              <a:t>Referencias</a:t>
            </a:r>
            <a:endParaRPr lang="es-MX" sz="3500" b="1" i="1" dirty="0">
              <a:latin typeface="Blinker" panose="02000000000000000000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002736E-56DC-9ED3-258C-B141EE71E1CE}"/>
              </a:ext>
            </a:extLst>
          </p:cNvPr>
          <p:cNvSpPr txBox="1"/>
          <p:nvPr/>
        </p:nvSpPr>
        <p:spPr>
          <a:xfrm>
            <a:off x="562061" y="1408835"/>
            <a:ext cx="11510334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dirty="0">
                <a:latin typeface="Blinker" panose="02000000000000000000" pitchFamily="2" charset="0"/>
              </a:rPr>
              <a:t>SEMTECH. </a:t>
            </a:r>
            <a:r>
              <a:rPr lang="es-MX" dirty="0" err="1">
                <a:latin typeface="Blinker" panose="02000000000000000000" pitchFamily="2" charset="0"/>
              </a:rPr>
              <a:t>Product</a:t>
            </a:r>
            <a:r>
              <a:rPr lang="es-MX" dirty="0">
                <a:latin typeface="Blinker" panose="02000000000000000000" pitchFamily="2" charset="0"/>
              </a:rPr>
              <a:t> </a:t>
            </a:r>
            <a:r>
              <a:rPr lang="es-MX" dirty="0" err="1">
                <a:latin typeface="Blinker" panose="02000000000000000000" pitchFamily="2" charset="0"/>
              </a:rPr>
              <a:t>Details</a:t>
            </a:r>
            <a:r>
              <a:rPr lang="es-MX" dirty="0">
                <a:latin typeface="Blinker" panose="02000000000000000000" pitchFamily="2" charset="0"/>
              </a:rPr>
              <a:t> SX1278 (2023). Disponible en:  </a:t>
            </a:r>
            <a:r>
              <a:rPr lang="es-MX" dirty="0">
                <a:latin typeface="Blinker" panose="02000000000000000000" pitchFamily="2" charset="0"/>
                <a:hlinkClick r:id="rId3"/>
              </a:rPr>
              <a:t>https://www.semtech.com/products/wireless-rf/lora-connect/sx1278</a:t>
            </a:r>
            <a:endParaRPr lang="es-MX" dirty="0">
              <a:latin typeface="Blinker" panose="02000000000000000000" pitchFamily="2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dirty="0">
                <a:latin typeface="Blinker" panose="02000000000000000000" pitchFamily="2" charset="0"/>
              </a:rPr>
              <a:t>EBYTE. E32-433T30D </a:t>
            </a:r>
            <a:r>
              <a:rPr lang="es-MX" dirty="0" err="1">
                <a:latin typeface="Blinker" panose="02000000000000000000" pitchFamily="2" charset="0"/>
              </a:rPr>
              <a:t>User</a:t>
            </a:r>
            <a:r>
              <a:rPr lang="es-MX" dirty="0">
                <a:latin typeface="Blinker" panose="02000000000000000000" pitchFamily="2" charset="0"/>
              </a:rPr>
              <a:t> Manual SX1278 433 MHz 1W DIP Wireless Module (2022). Disponible en: </a:t>
            </a:r>
            <a:r>
              <a:rPr lang="es-MX" dirty="0">
                <a:latin typeface="Blinker" panose="02000000000000000000" pitchFamily="2" charset="0"/>
                <a:hlinkClick r:id="rId4"/>
              </a:rPr>
              <a:t>https://www.cdebyte.com/products/E32-433T30D#Specification</a:t>
            </a:r>
            <a:endParaRPr lang="es-MX" dirty="0">
              <a:latin typeface="Blinker" panose="02000000000000000000" pitchFamily="2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dirty="0">
                <a:latin typeface="Blinker" panose="02000000000000000000" pitchFamily="2" charset="0"/>
              </a:rPr>
              <a:t>NASA </a:t>
            </a:r>
            <a:r>
              <a:rPr lang="es-MX" dirty="0" err="1">
                <a:latin typeface="Blinker" panose="02000000000000000000" pitchFamily="2" charset="0"/>
              </a:rPr>
              <a:t>CubeSat</a:t>
            </a:r>
            <a:r>
              <a:rPr lang="es-MX" dirty="0">
                <a:latin typeface="Blinker" panose="02000000000000000000" pitchFamily="2" charset="0"/>
              </a:rPr>
              <a:t> </a:t>
            </a:r>
            <a:r>
              <a:rPr lang="es-MX" dirty="0" err="1">
                <a:latin typeface="Blinker" panose="02000000000000000000" pitchFamily="2" charset="0"/>
              </a:rPr>
              <a:t>Launch</a:t>
            </a:r>
            <a:r>
              <a:rPr lang="es-MX" dirty="0">
                <a:latin typeface="Blinker" panose="02000000000000000000" pitchFamily="2" charset="0"/>
              </a:rPr>
              <a:t> </a:t>
            </a:r>
            <a:r>
              <a:rPr lang="es-MX" dirty="0" err="1">
                <a:latin typeface="Blinker" panose="02000000000000000000" pitchFamily="2" charset="0"/>
              </a:rPr>
              <a:t>Initiative</a:t>
            </a:r>
            <a:r>
              <a:rPr lang="es-MX" dirty="0">
                <a:latin typeface="Blinker" panose="02000000000000000000" pitchFamily="2" charset="0"/>
              </a:rPr>
              <a:t>. </a:t>
            </a:r>
            <a:r>
              <a:rPr lang="es-MX" dirty="0" err="1">
                <a:latin typeface="Blinker" panose="02000000000000000000" pitchFamily="2" charset="0"/>
              </a:rPr>
              <a:t>CubeSat</a:t>
            </a:r>
            <a:r>
              <a:rPr lang="es-MX" dirty="0">
                <a:latin typeface="Blinker" panose="02000000000000000000" pitchFamily="2" charset="0"/>
              </a:rPr>
              <a:t> 101 Basic </a:t>
            </a:r>
            <a:r>
              <a:rPr lang="es-MX" dirty="0" err="1">
                <a:latin typeface="Blinker" panose="02000000000000000000" pitchFamily="2" charset="0"/>
              </a:rPr>
              <a:t>Concepts</a:t>
            </a:r>
            <a:r>
              <a:rPr lang="es-MX" dirty="0">
                <a:latin typeface="Blinker" panose="02000000000000000000" pitchFamily="2" charset="0"/>
              </a:rPr>
              <a:t> and </a:t>
            </a:r>
            <a:r>
              <a:rPr lang="es-MX" dirty="0" err="1">
                <a:latin typeface="Blinker" panose="02000000000000000000" pitchFamily="2" charset="0"/>
              </a:rPr>
              <a:t>Processes</a:t>
            </a:r>
            <a:r>
              <a:rPr lang="es-MX" dirty="0">
                <a:latin typeface="Blinker" panose="02000000000000000000" pitchFamily="2" charset="0"/>
              </a:rPr>
              <a:t> </a:t>
            </a:r>
            <a:r>
              <a:rPr lang="es-MX" dirty="0" err="1">
                <a:latin typeface="Blinker" panose="02000000000000000000" pitchFamily="2" charset="0"/>
              </a:rPr>
              <a:t>for</a:t>
            </a:r>
            <a:r>
              <a:rPr lang="es-MX" dirty="0">
                <a:latin typeface="Blinker" panose="02000000000000000000" pitchFamily="2" charset="0"/>
              </a:rPr>
              <a:t> </a:t>
            </a:r>
            <a:r>
              <a:rPr lang="es-MX" dirty="0" err="1">
                <a:latin typeface="Blinker" panose="02000000000000000000" pitchFamily="2" charset="0"/>
              </a:rPr>
              <a:t>First</a:t>
            </a:r>
            <a:r>
              <a:rPr lang="es-MX" dirty="0">
                <a:latin typeface="Blinker" panose="02000000000000000000" pitchFamily="2" charset="0"/>
              </a:rPr>
              <a:t>-Time </a:t>
            </a:r>
            <a:r>
              <a:rPr lang="es-MX" dirty="0" err="1">
                <a:latin typeface="Blinker" panose="02000000000000000000" pitchFamily="2" charset="0"/>
              </a:rPr>
              <a:t>CubeSat</a:t>
            </a:r>
            <a:r>
              <a:rPr lang="es-MX" dirty="0">
                <a:latin typeface="Blinker" panose="02000000000000000000" pitchFamily="2" charset="0"/>
              </a:rPr>
              <a:t> </a:t>
            </a:r>
            <a:r>
              <a:rPr lang="es-MX" dirty="0" err="1">
                <a:latin typeface="Blinker" panose="02000000000000000000" pitchFamily="2" charset="0"/>
              </a:rPr>
              <a:t>Developers</a:t>
            </a:r>
            <a:r>
              <a:rPr lang="es-MX" dirty="0">
                <a:latin typeface="Blinker" panose="02000000000000000000" pitchFamily="2" charset="0"/>
              </a:rPr>
              <a:t> (2017). Disponible en: </a:t>
            </a:r>
            <a:r>
              <a:rPr lang="es-MX" dirty="0">
                <a:latin typeface="Blinker" panose="02000000000000000000" pitchFamily="2" charset="0"/>
                <a:hlinkClick r:id="rId5"/>
              </a:rPr>
              <a:t>https://www.nasa.gov/sites/default/files/atoms/files/nasa_csli_cubesat_101_508.pdf</a:t>
            </a:r>
            <a:endParaRPr lang="es-MX" dirty="0">
              <a:latin typeface="Blinker" panose="02000000000000000000" pitchFamily="2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dirty="0">
                <a:latin typeface="Blinker" panose="02000000000000000000" pitchFamily="2" charset="0"/>
              </a:rPr>
              <a:t>AEM. Administra el ciclo de vida de tu </a:t>
            </a:r>
            <a:r>
              <a:rPr lang="es-MX" dirty="0" err="1">
                <a:latin typeface="Blinker" panose="02000000000000000000" pitchFamily="2" charset="0"/>
              </a:rPr>
              <a:t>misi</a:t>
            </a:r>
            <a:r>
              <a:rPr lang="es-419" dirty="0" err="1">
                <a:latin typeface="Blinker" panose="02000000000000000000" pitchFamily="2" charset="0"/>
              </a:rPr>
              <a:t>ón</a:t>
            </a:r>
            <a:r>
              <a:rPr lang="es-419" dirty="0">
                <a:latin typeface="Blinker" panose="02000000000000000000" pitchFamily="2" charset="0"/>
              </a:rPr>
              <a:t> </a:t>
            </a:r>
            <a:r>
              <a:rPr lang="es-419" dirty="0" err="1">
                <a:latin typeface="Blinker" panose="02000000000000000000" pitchFamily="2" charset="0"/>
              </a:rPr>
              <a:t>CubeSat</a:t>
            </a:r>
            <a:r>
              <a:rPr lang="es-419" dirty="0">
                <a:latin typeface="Blinker" panose="02000000000000000000" pitchFamily="2" charset="0"/>
              </a:rPr>
              <a:t> con la metodología de la NASA (2022). Disponible en: </a:t>
            </a:r>
            <a:r>
              <a:rPr lang="es-419" dirty="0">
                <a:latin typeface="Blinker" panose="02000000000000000000" pitchFamily="2" charset="0"/>
                <a:hlinkClick r:id="rId6"/>
              </a:rPr>
              <a:t>https://haciaelespacio.aem.gob.mx/revistadigital/articul.php?interior=1277</a:t>
            </a:r>
            <a:endParaRPr lang="es-419" dirty="0">
              <a:latin typeface="Blinker" panose="02000000000000000000" pitchFamily="2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sz="1800" dirty="0">
                <a:effectLst/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AEM. Curso Introducción a los sistemas espaciales. Disponible en: </a:t>
            </a:r>
            <a:r>
              <a:rPr lang="es-419" sz="1800" dirty="0">
                <a:effectLst/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  <a:hlinkClick r:id="rId7"/>
              </a:rPr>
              <a:t>https://www.educacionespacial.aem.gob.mx/images/normateca/pdf/CURSO_ISE/Modulo_3.pdf</a:t>
            </a:r>
            <a:endParaRPr lang="es-419" sz="1800" dirty="0">
              <a:effectLst/>
              <a:latin typeface="Blinker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AEM. Mejore prácticas para el desarrollo de misiones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CubeSats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Universitarias (2022). Disponible en: 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  <a:hlinkClick r:id="rId8"/>
              </a:rPr>
              <a:t>https://haciaelespacio.aem.gob.mx/revistadigital/articul.php?interior=1276</a:t>
            </a:r>
            <a:endParaRPr lang="es-419" dirty="0">
              <a:latin typeface="Blinker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Cappelletti C.,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Battistini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S.,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Malphrus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B.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Cubesat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Handbook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From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Mission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Design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to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Operations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Academic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419" dirty="0" err="1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Press</a:t>
            </a:r>
            <a:r>
              <a:rPr lang="es-419" dirty="0">
                <a:latin typeface="Blinker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(2020).</a:t>
            </a:r>
          </a:p>
        </p:txBody>
      </p:sp>
    </p:spTree>
    <p:extLst>
      <p:ext uri="{BB962C8B-B14F-4D97-AF65-F5344CB8AC3E}">
        <p14:creationId xmlns:p14="http://schemas.microsoft.com/office/powerpoint/2010/main" val="38696847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18313</TotalTime>
  <Words>4882</Words>
  <Application>Microsoft Office PowerPoint</Application>
  <PresentationFormat>Panorámica</PresentationFormat>
  <Paragraphs>1545</Paragraphs>
  <Slides>100</Slides>
  <Notes>93</Notes>
  <HiddenSlides>0</HiddenSlides>
  <MMClips>3</MMClips>
  <ScaleCrop>false</ScaleCrop>
  <HeadingPairs>
    <vt:vector size="6" baseType="variant">
      <vt:variant>
        <vt:lpstr>Fuentes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100</vt:i4>
      </vt:variant>
    </vt:vector>
  </HeadingPairs>
  <TitlesOfParts>
    <vt:vector size="112" baseType="lpstr">
      <vt:lpstr>Arial</vt:lpstr>
      <vt:lpstr>Bahnschrift Light</vt:lpstr>
      <vt:lpstr>Blinker</vt:lpstr>
      <vt:lpstr>Blinker ExtraBold</vt:lpstr>
      <vt:lpstr>Blinker ExtraLight</vt:lpstr>
      <vt:lpstr>Blinker Light</vt:lpstr>
      <vt:lpstr>Blinker SemiBold</vt:lpstr>
      <vt:lpstr>Calibri</vt:lpstr>
      <vt:lpstr>Calibri Light</vt:lpstr>
      <vt:lpstr>Cambria Math</vt:lpstr>
      <vt:lpstr>Symbol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Guillermo Gonzalez</dc:creator>
  <cp:lastModifiedBy>Guillermo Gonzalez</cp:lastModifiedBy>
  <cp:revision>397</cp:revision>
  <dcterms:created xsi:type="dcterms:W3CDTF">2023-01-29T03:49:44Z</dcterms:created>
  <dcterms:modified xsi:type="dcterms:W3CDTF">2023-02-26T05:03:28Z</dcterms:modified>
</cp:coreProperties>
</file>

<file path=docProps/thumbnail.jpeg>
</file>